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96" r:id="rId2"/>
    <p:sldId id="567" r:id="rId3"/>
    <p:sldId id="575" r:id="rId4"/>
    <p:sldId id="576" r:id="rId5"/>
    <p:sldId id="572" r:id="rId6"/>
    <p:sldId id="579" r:id="rId7"/>
    <p:sldId id="566" r:id="rId8"/>
  </p:sldIdLst>
  <p:sldSz cx="10691813" cy="7559675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3" userDrawn="1">
          <p15:clr>
            <a:srgbClr val="A4A3A4"/>
          </p15:clr>
        </p15:guide>
        <p15:guide id="2" pos="533" userDrawn="1">
          <p15:clr>
            <a:srgbClr val="A4A3A4"/>
          </p15:clr>
        </p15:guide>
        <p15:guide id="3" pos="1077" userDrawn="1">
          <p15:clr>
            <a:srgbClr val="A4A3A4"/>
          </p15:clr>
        </p15:guide>
        <p15:guide id="4" orient="horz" pos="9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орина Екатерина Леонидовна" initials="ГЕЛ" lastIdx="2" clrIdx="0">
    <p:extLst>
      <p:ext uri="{19B8F6BF-5375-455C-9EA6-DF929625EA0E}">
        <p15:presenceInfo xmlns:p15="http://schemas.microsoft.com/office/powerpoint/2012/main" userId="S-1-5-21-2542494797-2759003736-1566031932-20664" providerId="AD"/>
      </p:ext>
    </p:extLst>
  </p:cmAuthor>
  <p:cmAuthor id="2" name="extrena" initials="e" lastIdx="7" clrIdx="1">
    <p:extLst>
      <p:ext uri="{19B8F6BF-5375-455C-9EA6-DF929625EA0E}">
        <p15:presenceInfo xmlns:p15="http://schemas.microsoft.com/office/powerpoint/2012/main" userId="extre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5338"/>
    <a:srgbClr val="F79647"/>
    <a:srgbClr val="C59368"/>
    <a:srgbClr val="FFFFFF"/>
    <a:srgbClr val="EDD8C2"/>
    <a:srgbClr val="562212"/>
    <a:srgbClr val="F7F2E5"/>
    <a:srgbClr val="000000"/>
    <a:srgbClr val="959595"/>
    <a:srgbClr val="F2E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1" autoAdjust="0"/>
    <p:restoredTop sz="96374" autoAdjust="0"/>
  </p:normalViewPr>
  <p:slideViewPr>
    <p:cSldViewPr snapToGrid="0">
      <p:cViewPr varScale="1">
        <p:scale>
          <a:sx n="69" d="100"/>
          <a:sy n="69" d="100"/>
        </p:scale>
        <p:origin x="90" y="750"/>
      </p:cViewPr>
      <p:guideLst>
        <p:guide orient="horz" pos="363"/>
        <p:guide pos="533"/>
        <p:guide pos="1077"/>
        <p:guide orient="horz" pos="9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26337-D0CD-48D6-A0E1-AD5861E1B0B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FB82C-153F-4E5B-9C4D-5017BDDBB9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13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30288" y="1241425"/>
            <a:ext cx="4737100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</p:spTree>
    <p:extLst>
      <p:ext uri="{BB962C8B-B14F-4D97-AF65-F5344CB8AC3E}">
        <p14:creationId xmlns:p14="http://schemas.microsoft.com/office/powerpoint/2010/main" val="607933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FB82C-153F-4E5B-9C4D-5017BDDBB9A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47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FB82C-153F-4E5B-9C4D-5017BDDBB9A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932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FB82C-153F-4E5B-9C4D-5017BDDBB9A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113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FB82C-153F-4E5B-9C4D-5017BDDBB9A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413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>
            <a:extLst>
              <a:ext uri="{FF2B5EF4-FFF2-40B4-BE49-F238E27FC236}">
                <a16:creationId xmlns:a16="http://schemas.microsoft.com/office/drawing/2014/main" id="{73CC0228-7F8B-4E3B-8EC8-976EA360CA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>
            <a:extLst>
              <a:ext uri="{FF2B5EF4-FFF2-40B4-BE49-F238E27FC236}">
                <a16:creationId xmlns:a16="http://schemas.microsoft.com/office/drawing/2014/main" id="{2D0230C2-9097-4815-8581-51149234B5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6628" name="Номер слайда 3">
            <a:extLst>
              <a:ext uri="{FF2B5EF4-FFF2-40B4-BE49-F238E27FC236}">
                <a16:creationId xmlns:a16="http://schemas.microsoft.com/office/drawing/2014/main" id="{BF75859A-DBA4-4B89-9604-1390E8AD67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fld id="{32985B9C-3026-4B66-BE05-CD2DB83C2B08}" type="slidenum">
              <a:rPr lang="ru-RU" altLang="ru-RU">
                <a:solidFill>
                  <a:srgbClr val="000000"/>
                </a:solidFill>
                <a:latin typeface="Calibri" panose="020F0502020204030204" pitchFamily="34" charset="0"/>
              </a:rPr>
              <a:pPr defTabSz="914400"/>
              <a:t>6</a:t>
            </a:fld>
            <a:endParaRPr lang="ru-RU" altLang="ru-RU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903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95691" y="349217"/>
            <a:ext cx="1278856" cy="368413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837097" y="358775"/>
            <a:ext cx="553490" cy="118333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/>
          </a:p>
        </p:txBody>
      </p:sp>
    </p:spTree>
    <p:extLst>
      <p:ext uri="{BB962C8B-B14F-4D97-AF65-F5344CB8AC3E}">
        <p14:creationId xmlns:p14="http://schemas.microsoft.com/office/powerpoint/2010/main" val="98069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2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56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95691" y="349217"/>
            <a:ext cx="1278856" cy="368413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837097" y="358775"/>
            <a:ext cx="553490" cy="118333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/>
          </a:p>
        </p:txBody>
      </p:sp>
    </p:spTree>
    <p:extLst>
      <p:ext uri="{BB962C8B-B14F-4D97-AF65-F5344CB8AC3E}">
        <p14:creationId xmlns:p14="http://schemas.microsoft.com/office/powerpoint/2010/main" val="3279387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453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93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15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79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92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2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 userDrawn="1"/>
        </p:nvSpPr>
        <p:spPr>
          <a:xfrm>
            <a:off x="10111425" y="7070327"/>
            <a:ext cx="418910" cy="418910"/>
          </a:xfrm>
          <a:prstGeom prst="ellipse">
            <a:avLst/>
          </a:prstGeom>
          <a:solidFill>
            <a:srgbClr val="F7F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0729D-6DE3-4785-BDC3-95AD7889F24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10089705" y="7127888"/>
            <a:ext cx="462349" cy="281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4796126-9FE8-47CA-8F39-CFE5822E4F2F}" type="slidenum">
              <a:rPr lang="ru-RU" sz="1228" smtClean="0">
                <a:solidFill>
                  <a:srgbClr val="562212"/>
                </a:solidFill>
              </a:rPr>
              <a:pPr algn="ctr"/>
              <a:t>‹#›</a:t>
            </a:fld>
            <a:endParaRPr lang="ru-RU" sz="1228" dirty="0">
              <a:solidFill>
                <a:srgbClr val="5622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42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fond_omsk" TargetMode="External"/><Relationship Id="rId7" Type="http://schemas.openxmlformats.org/officeDocument/2006/relationships/image" Target="../media/image15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hyperlink" Target="https://t.me/fondomsk" TargetMode="External"/><Relationship Id="rId4" Type="http://schemas.openxmlformats.org/officeDocument/2006/relationships/hyperlink" Target="https://ok.ru/group/6170489028614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/>
          <a:srcRect t="29636" r="25088"/>
          <a:stretch/>
        </p:blipFill>
        <p:spPr>
          <a:xfrm>
            <a:off x="4894276" y="-144067"/>
            <a:ext cx="6645162" cy="6239912"/>
          </a:xfrm>
          <a:prstGeom prst="rect">
            <a:avLst/>
          </a:prstGeom>
        </p:spPr>
      </p:pic>
      <p:sp>
        <p:nvSpPr>
          <p:cNvPr id="21" name="Арка 20"/>
          <p:cNvSpPr/>
          <p:nvPr/>
        </p:nvSpPr>
        <p:spPr>
          <a:xfrm rot="9900000">
            <a:off x="9058499" y="6227266"/>
            <a:ext cx="2473453" cy="2473453"/>
          </a:xfrm>
          <a:prstGeom prst="blockArc">
            <a:avLst>
              <a:gd name="adj1" fmla="val 19423086"/>
              <a:gd name="adj2" fmla="val 11079722"/>
              <a:gd name="adj3" fmla="val 15520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lum contrast="-20000"/>
          </a:blip>
          <a:stretch>
            <a:fillRect/>
          </a:stretch>
        </p:blipFill>
        <p:spPr>
          <a:xfrm>
            <a:off x="5780443" y="-1070814"/>
            <a:ext cx="1854042" cy="18534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1675" y="314036"/>
            <a:ext cx="813089" cy="218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7264" y="316251"/>
            <a:ext cx="2771056" cy="463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rPr>
              <a:t>МИНИСТЕРСТВО ЭКОНОМИКИ ОМСКОЙ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12101" y="7084291"/>
            <a:ext cx="566252" cy="379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84634" y="3556651"/>
            <a:ext cx="7044134" cy="2159037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800210" y="1560832"/>
            <a:ext cx="9091392" cy="2582371"/>
            <a:chOff x="920709" y="2234968"/>
            <a:chExt cx="8532371" cy="2423584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 rotWithShape="1">
            <a:blip r:embed="rId5"/>
            <a:srcRect l="82864"/>
            <a:stretch/>
          </p:blipFill>
          <p:spPr>
            <a:xfrm>
              <a:off x="8011434" y="2234968"/>
              <a:ext cx="1441646" cy="2423584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709" y="2629589"/>
              <a:ext cx="6976492" cy="1295192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>
          <a:xfrm>
            <a:off x="1009192" y="3683440"/>
            <a:ext cx="6968884" cy="1905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3000" b="1" noProof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ГАРАНТИЙНАЯ ПОДДЕРЖКА</a:t>
            </a:r>
          </a:p>
          <a:p>
            <a:pPr lvl="0">
              <a:lnSpc>
                <a:spcPct val="107000"/>
              </a:lnSpc>
              <a:defRPr/>
            </a:pPr>
            <a:endParaRPr lang="ru-RU" sz="3000" b="1" noProof="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defRPr/>
            </a:pPr>
            <a:r>
              <a:rPr kumimoji="0" lang="ru-RU" sz="2600" i="0" u="none" strike="noStrike" kern="1200" cap="none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Предоставление поручительств</a:t>
            </a:r>
          </a:p>
          <a:p>
            <a:pPr lvl="0">
              <a:lnSpc>
                <a:spcPct val="107000"/>
              </a:lnSpc>
              <a:defRPr/>
            </a:pPr>
            <a:r>
              <a:rPr lang="ru-RU" sz="2600" noProof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Региональным гарантийным центром</a:t>
            </a:r>
            <a:endParaRPr kumimoji="0" lang="ru-RU" sz="2600" i="0" u="none" strike="noStrike" kern="120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32403" y="256939"/>
            <a:ext cx="1534076" cy="5257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35994A6-92EE-476C-8045-79686C5C29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484" y="182238"/>
            <a:ext cx="1877573" cy="737743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DD21069-1BBB-4AF2-9C38-D543B8B0727B}"/>
              </a:ext>
            </a:extLst>
          </p:cNvPr>
          <p:cNvSpPr/>
          <p:nvPr/>
        </p:nvSpPr>
        <p:spPr>
          <a:xfrm>
            <a:off x="5151872" y="6124922"/>
            <a:ext cx="417325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571384">
              <a:buClr>
                <a:srgbClr val="F11653"/>
              </a:buClr>
              <a:defRPr/>
            </a:pPr>
            <a:r>
              <a:rPr lang="ru-RU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Пьянов Александр</a:t>
            </a:r>
            <a:r>
              <a:rPr lang="ru-RU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1571384">
              <a:buClr>
                <a:srgbClr val="F11653"/>
              </a:buClr>
              <a:defRPr/>
            </a:pPr>
            <a:r>
              <a:rPr lang="ru-RU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Управляющего – </a:t>
            </a:r>
          </a:p>
          <a:p>
            <a:pPr defTabSz="1571384">
              <a:buClr>
                <a:srgbClr val="F11653"/>
              </a:buClr>
              <a:defRPr/>
            </a:pPr>
            <a:r>
              <a:rPr lang="ru-RU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регионального гарантийного центра</a:t>
            </a:r>
          </a:p>
          <a:p>
            <a:pPr defTabSz="1571384">
              <a:buClr>
                <a:srgbClr val="F11653"/>
              </a:buClr>
              <a:defRPr/>
            </a:pPr>
            <a:r>
              <a:rPr lang="ru-RU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Фонда поддержки предпринимательства Омской области</a:t>
            </a:r>
          </a:p>
        </p:txBody>
      </p:sp>
      <p:sp>
        <p:nvSpPr>
          <p:cNvPr id="23" name="Арка 22"/>
          <p:cNvSpPr/>
          <p:nvPr/>
        </p:nvSpPr>
        <p:spPr>
          <a:xfrm rot="18477485">
            <a:off x="-2152382" y="5761648"/>
            <a:ext cx="4829763" cy="4829763"/>
          </a:xfrm>
          <a:prstGeom prst="blockArc">
            <a:avLst>
              <a:gd name="adj1" fmla="val 14106148"/>
              <a:gd name="adj2" fmla="val 3789708"/>
              <a:gd name="adj3" fmla="val 15986"/>
            </a:avLst>
          </a:prstGeom>
          <a:solidFill>
            <a:srgbClr val="EDD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2AC8103-287F-419F-9E14-F17CA433FCA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053" y="92935"/>
            <a:ext cx="1877572" cy="850394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02E5322-EB0A-42F2-A022-491D459956A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551" y="-346384"/>
            <a:ext cx="2120498" cy="212049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993B96C8-5541-415C-9F34-959A326FE6D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95" y="256939"/>
            <a:ext cx="444750" cy="52238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A871513-0E02-4A8C-8D4B-730E7DB17F2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01" t="30575"/>
          <a:stretch/>
        </p:blipFill>
        <p:spPr>
          <a:xfrm>
            <a:off x="4311363" y="6095845"/>
            <a:ext cx="840509" cy="1238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340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E67C6FE-F6A1-40AB-B6F5-0230E52F7A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869" y="764965"/>
            <a:ext cx="1079332" cy="424095"/>
          </a:xfrm>
          <a:prstGeom prst="rect">
            <a:avLst/>
          </a:prstGeom>
        </p:spPr>
      </p:pic>
      <p:sp>
        <p:nvSpPr>
          <p:cNvPr id="4" name="Арка 3">
            <a:extLst>
              <a:ext uri="{FF2B5EF4-FFF2-40B4-BE49-F238E27FC236}">
                <a16:creationId xmlns:a16="http://schemas.microsoft.com/office/drawing/2014/main" id="{42A00E03-AA93-4D97-A9C8-8F06A36ACFBE}"/>
              </a:ext>
            </a:extLst>
          </p:cNvPr>
          <p:cNvSpPr/>
          <p:nvPr/>
        </p:nvSpPr>
        <p:spPr>
          <a:xfrm rot="18477485">
            <a:off x="-1916855" y="6011030"/>
            <a:ext cx="4829763" cy="4829763"/>
          </a:xfrm>
          <a:prstGeom prst="blockArc">
            <a:avLst>
              <a:gd name="adj1" fmla="val 14106148"/>
              <a:gd name="adj2" fmla="val 3789708"/>
              <a:gd name="adj3" fmla="val 15986"/>
            </a:avLst>
          </a:prstGeom>
          <a:solidFill>
            <a:srgbClr val="EDD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Арка 6">
            <a:extLst>
              <a:ext uri="{FF2B5EF4-FFF2-40B4-BE49-F238E27FC236}">
                <a16:creationId xmlns:a16="http://schemas.microsoft.com/office/drawing/2014/main" id="{997B5DAB-B830-4E92-A507-ACEA81338AA0}"/>
              </a:ext>
            </a:extLst>
          </p:cNvPr>
          <p:cNvSpPr/>
          <p:nvPr/>
        </p:nvSpPr>
        <p:spPr>
          <a:xfrm rot="9900000">
            <a:off x="9220397" y="5768150"/>
            <a:ext cx="2473453" cy="2473453"/>
          </a:xfrm>
          <a:prstGeom prst="blockArc">
            <a:avLst>
              <a:gd name="adj1" fmla="val 19423086"/>
              <a:gd name="adj2" fmla="val 11079722"/>
              <a:gd name="adj3" fmla="val 15520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EF4DCF-4E2F-45A9-B23F-88901AE96B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636" r="25088"/>
          <a:stretch/>
        </p:blipFill>
        <p:spPr>
          <a:xfrm>
            <a:off x="7534567" y="-1203398"/>
            <a:ext cx="6645162" cy="6239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1917"/>
            <a:ext cx="9939166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3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</a:rPr>
              <a:t>Поддержка в виде поручительства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FCDE59-6451-477F-BE9C-65A3A761BA6B}"/>
              </a:ext>
            </a:extLst>
          </p:cNvPr>
          <p:cNvSpPr txBox="1"/>
          <p:nvPr/>
        </p:nvSpPr>
        <p:spPr>
          <a:xfrm>
            <a:off x="404282" y="1575629"/>
            <a:ext cx="9130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Региональный гарантийный центр имеет соглашения о предоставлении поручительств субъектам предпринимательства и самозанятым со следующими финансовыми организациями: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8D747B-CDEA-4B60-A996-AE5368A1B8B0}"/>
              </a:ext>
            </a:extLst>
          </p:cNvPr>
          <p:cNvSpPr txBox="1"/>
          <p:nvPr/>
        </p:nvSpPr>
        <p:spPr>
          <a:xfrm>
            <a:off x="404282" y="3055561"/>
            <a:ext cx="7130285" cy="4869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Россельхозбанк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Сбербанк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 БАРС БАНК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 ВТБ</a:t>
            </a:r>
          </a:p>
          <a:p>
            <a:pPr>
              <a:lnSpc>
                <a:spcPct val="200000"/>
              </a:lnSpc>
            </a:pPr>
            <a:r>
              <a:rPr lang="ru-RU" sz="2000" b="1" dirty="0" err="1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Примсоцбанк</a:t>
            </a:r>
            <a:endParaRPr lang="ru-RU" sz="2000" b="1" dirty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 развития промышленности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Региональный фонд микрофинансирования</a:t>
            </a:r>
          </a:p>
          <a:p>
            <a:pPr>
              <a:lnSpc>
                <a:spcPct val="200000"/>
              </a:lnSpc>
            </a:pPr>
            <a:endParaRPr lang="ru-RU" b="1" dirty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B8BAC4-4588-4ECF-8B68-EF1419D2A8B0}"/>
              </a:ext>
            </a:extLst>
          </p:cNvPr>
          <p:cNvSpPr txBox="1"/>
          <p:nvPr/>
        </p:nvSpPr>
        <p:spPr>
          <a:xfrm>
            <a:off x="6309108" y="3055561"/>
            <a:ext cx="4427058" cy="4305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МСП Банк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НОВИКОМБАНК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РЛК Республики Башкортостан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 Акцепт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Промсвязьбанк</a:t>
            </a:r>
          </a:p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 ФК Открытие</a:t>
            </a:r>
          </a:p>
          <a:p>
            <a:pPr>
              <a:lnSpc>
                <a:spcPct val="200000"/>
              </a:lnSpc>
            </a:pPr>
            <a:r>
              <a:rPr lang="ru-RU" sz="2000" b="1" dirty="0" err="1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Экспобанк</a:t>
            </a:r>
            <a:endParaRPr lang="ru-RU" sz="2000" b="1" dirty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748EAB8-6F08-4C15-A845-9F80AF9A29E6}"/>
              </a:ext>
            </a:extLst>
          </p:cNvPr>
          <p:cNvSpPr/>
          <p:nvPr/>
        </p:nvSpPr>
        <p:spPr>
          <a:xfrm>
            <a:off x="9856877" y="6861829"/>
            <a:ext cx="752647" cy="621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443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6A12223-B4B2-435D-917D-772300468591}"/>
              </a:ext>
            </a:extLst>
          </p:cNvPr>
          <p:cNvSpPr/>
          <p:nvPr/>
        </p:nvSpPr>
        <p:spPr>
          <a:xfrm>
            <a:off x="-2363" y="2820279"/>
            <a:ext cx="10691812" cy="48196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E67C6FE-F6A1-40AB-B6F5-0230E52F7A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869" y="764965"/>
            <a:ext cx="1079332" cy="424095"/>
          </a:xfrm>
          <a:prstGeom prst="rect">
            <a:avLst/>
          </a:prstGeom>
        </p:spPr>
      </p:pic>
      <p:sp>
        <p:nvSpPr>
          <p:cNvPr id="4" name="Арка 3">
            <a:extLst>
              <a:ext uri="{FF2B5EF4-FFF2-40B4-BE49-F238E27FC236}">
                <a16:creationId xmlns:a16="http://schemas.microsoft.com/office/drawing/2014/main" id="{42A00E03-AA93-4D97-A9C8-8F06A36ACFBE}"/>
              </a:ext>
            </a:extLst>
          </p:cNvPr>
          <p:cNvSpPr/>
          <p:nvPr/>
        </p:nvSpPr>
        <p:spPr>
          <a:xfrm rot="18477485">
            <a:off x="-1916855" y="6011030"/>
            <a:ext cx="4829763" cy="4829763"/>
          </a:xfrm>
          <a:prstGeom prst="blockArc">
            <a:avLst>
              <a:gd name="adj1" fmla="val 14106148"/>
              <a:gd name="adj2" fmla="val 3789708"/>
              <a:gd name="adj3" fmla="val 15986"/>
            </a:avLst>
          </a:prstGeom>
          <a:solidFill>
            <a:srgbClr val="EDD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Арка 6">
            <a:extLst>
              <a:ext uri="{FF2B5EF4-FFF2-40B4-BE49-F238E27FC236}">
                <a16:creationId xmlns:a16="http://schemas.microsoft.com/office/drawing/2014/main" id="{997B5DAB-B830-4E92-A507-ACEA81338AA0}"/>
              </a:ext>
            </a:extLst>
          </p:cNvPr>
          <p:cNvSpPr/>
          <p:nvPr/>
        </p:nvSpPr>
        <p:spPr>
          <a:xfrm rot="9900000">
            <a:off x="9216811" y="5768150"/>
            <a:ext cx="2473453" cy="2473453"/>
          </a:xfrm>
          <a:prstGeom prst="blockArc">
            <a:avLst>
              <a:gd name="adj1" fmla="val 19423086"/>
              <a:gd name="adj2" fmla="val 11079722"/>
              <a:gd name="adj3" fmla="val 15520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EF4DCF-4E2F-45A9-B23F-88901AE96B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636" r="25088"/>
          <a:stretch/>
        </p:blipFill>
        <p:spPr>
          <a:xfrm>
            <a:off x="7534567" y="-1203398"/>
            <a:ext cx="6645162" cy="6239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1917"/>
            <a:ext cx="10609524" cy="985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3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</a:rPr>
              <a:t>Условия предоставления </a:t>
            </a:r>
          </a:p>
          <a:p>
            <a:pPr>
              <a:lnSpc>
                <a:spcPct val="85000"/>
              </a:lnSpc>
            </a:pPr>
            <a:r>
              <a:rPr lang="ru-RU" sz="3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</a:rPr>
              <a:t>поручительства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BC9138-93A4-4759-8A98-F6288E4B38AA}"/>
              </a:ext>
            </a:extLst>
          </p:cNvPr>
          <p:cNvSpPr txBox="1"/>
          <p:nvPr/>
        </p:nvSpPr>
        <p:spPr>
          <a:xfrm>
            <a:off x="0" y="1850548"/>
            <a:ext cx="1036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Региональный гарантийный центр оказывает поддержку субъектам предпринимательства и самозанятым в виде поручительства на следующих условиях: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F9AFDF16-ECE6-4986-9A6D-2CEEFE801F63}"/>
              </a:ext>
            </a:extLst>
          </p:cNvPr>
          <p:cNvSpPr/>
          <p:nvPr/>
        </p:nvSpPr>
        <p:spPr>
          <a:xfrm>
            <a:off x="717244" y="2976872"/>
            <a:ext cx="1800000" cy="1800000"/>
          </a:xfrm>
          <a:prstGeom prst="ellipse">
            <a:avLst/>
          </a:prstGeom>
          <a:noFill/>
          <a:ln w="76200">
            <a:solidFill>
              <a:srgbClr val="ED533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78A57FF-E8A1-483A-8FE1-4DC11933FEC4}"/>
              </a:ext>
            </a:extLst>
          </p:cNvPr>
          <p:cNvSpPr/>
          <p:nvPr/>
        </p:nvSpPr>
        <p:spPr>
          <a:xfrm>
            <a:off x="4278448" y="3000501"/>
            <a:ext cx="1800000" cy="1800000"/>
          </a:xfrm>
          <a:prstGeom prst="ellipse">
            <a:avLst/>
          </a:prstGeom>
          <a:noFill/>
          <a:ln w="76200">
            <a:solidFill>
              <a:srgbClr val="ED533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E96C0F6B-1B06-425D-85FC-3AE54A1150F8}"/>
              </a:ext>
            </a:extLst>
          </p:cNvPr>
          <p:cNvSpPr/>
          <p:nvPr/>
        </p:nvSpPr>
        <p:spPr>
          <a:xfrm>
            <a:off x="7936395" y="2976872"/>
            <a:ext cx="1800000" cy="1800000"/>
          </a:xfrm>
          <a:prstGeom prst="ellipse">
            <a:avLst/>
          </a:prstGeom>
          <a:noFill/>
          <a:ln w="76200">
            <a:solidFill>
              <a:srgbClr val="ED533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366174-60C4-4191-8BDE-DE237DA25C06}"/>
              </a:ext>
            </a:extLst>
          </p:cNvPr>
          <p:cNvSpPr txBox="1"/>
          <p:nvPr/>
        </p:nvSpPr>
        <p:spPr>
          <a:xfrm>
            <a:off x="984989" y="3514960"/>
            <a:ext cx="1264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83CAEF-10E9-4EDD-BFD7-FFAD82D324AC}"/>
              </a:ext>
            </a:extLst>
          </p:cNvPr>
          <p:cNvSpPr txBox="1"/>
          <p:nvPr/>
        </p:nvSpPr>
        <p:spPr>
          <a:xfrm>
            <a:off x="4445905" y="3443316"/>
            <a:ext cx="14650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16,4</a:t>
            </a: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млн рублей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4B206D-86AD-4D41-97CA-ED2A57771555}"/>
              </a:ext>
            </a:extLst>
          </p:cNvPr>
          <p:cNvSpPr txBox="1"/>
          <p:nvPr/>
        </p:nvSpPr>
        <p:spPr>
          <a:xfrm>
            <a:off x="8049773" y="3514960"/>
            <a:ext cx="1573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5 лет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0469D4-99AB-4660-9CED-FF2EF86BDEDF}"/>
              </a:ext>
            </a:extLst>
          </p:cNvPr>
          <p:cNvSpPr txBox="1"/>
          <p:nvPr/>
        </p:nvSpPr>
        <p:spPr>
          <a:xfrm>
            <a:off x="-49043" y="5181625"/>
            <a:ext cx="33325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Максимальный объем</a:t>
            </a:r>
          </a:p>
          <a:p>
            <a:pPr algn="ctr"/>
            <a:endParaRPr lang="ru-RU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предоставляемого поручительства не более 70% от суммы финансирования</a:t>
            </a:r>
          </a:p>
          <a:p>
            <a:pPr algn="ctr"/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(не более 80% - на период повышенной готовности)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82734C-3AF6-4625-B226-784DC3AA83B4}"/>
              </a:ext>
            </a:extLst>
          </p:cNvPr>
          <p:cNvSpPr txBox="1"/>
          <p:nvPr/>
        </p:nvSpPr>
        <p:spPr>
          <a:xfrm>
            <a:off x="3188669" y="5181625"/>
            <a:ext cx="39581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Максимальная сумма</a:t>
            </a:r>
          </a:p>
          <a:p>
            <a:pPr algn="ctr"/>
            <a:endParaRPr lang="ru-RU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предоставляемого поручительства – не более 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16,4 млн рублей</a:t>
            </a:r>
          </a:p>
          <a:p>
            <a:pPr algn="ctr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(не более 24,6 млн рублей по всем договорам поручительства)</a:t>
            </a:r>
          </a:p>
          <a:p>
            <a:pPr algn="ctr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B04F63-2338-433F-B677-5A845A15BD95}"/>
              </a:ext>
            </a:extLst>
          </p:cNvPr>
          <p:cNvSpPr txBox="1"/>
          <p:nvPr/>
        </p:nvSpPr>
        <p:spPr>
          <a:xfrm>
            <a:off x="7170111" y="5179562"/>
            <a:ext cx="33325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Максимальный срок</a:t>
            </a:r>
          </a:p>
          <a:p>
            <a:pPr algn="ctr"/>
            <a:endParaRPr lang="ru-RU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предоставления поручительства – 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более 5 лет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при наличии залога недвижимости – до 7 лет)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55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E67C6FE-F6A1-40AB-B6F5-0230E52F7A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869" y="764965"/>
            <a:ext cx="1079332" cy="424095"/>
          </a:xfrm>
          <a:prstGeom prst="rect">
            <a:avLst/>
          </a:prstGeom>
        </p:spPr>
      </p:pic>
      <p:sp>
        <p:nvSpPr>
          <p:cNvPr id="4" name="Арка 3">
            <a:extLst>
              <a:ext uri="{FF2B5EF4-FFF2-40B4-BE49-F238E27FC236}">
                <a16:creationId xmlns:a16="http://schemas.microsoft.com/office/drawing/2014/main" id="{42A00E03-AA93-4D97-A9C8-8F06A36ACFBE}"/>
              </a:ext>
            </a:extLst>
          </p:cNvPr>
          <p:cNvSpPr/>
          <p:nvPr/>
        </p:nvSpPr>
        <p:spPr>
          <a:xfrm rot="18477485">
            <a:off x="-1916855" y="6011030"/>
            <a:ext cx="4829763" cy="4829763"/>
          </a:xfrm>
          <a:prstGeom prst="blockArc">
            <a:avLst>
              <a:gd name="adj1" fmla="val 14106148"/>
              <a:gd name="adj2" fmla="val 3789708"/>
              <a:gd name="adj3" fmla="val 15986"/>
            </a:avLst>
          </a:prstGeom>
          <a:solidFill>
            <a:srgbClr val="EDD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Арка 6">
            <a:extLst>
              <a:ext uri="{FF2B5EF4-FFF2-40B4-BE49-F238E27FC236}">
                <a16:creationId xmlns:a16="http://schemas.microsoft.com/office/drawing/2014/main" id="{997B5DAB-B830-4E92-A507-ACEA81338AA0}"/>
              </a:ext>
            </a:extLst>
          </p:cNvPr>
          <p:cNvSpPr/>
          <p:nvPr/>
        </p:nvSpPr>
        <p:spPr>
          <a:xfrm rot="9900000">
            <a:off x="9220397" y="5768150"/>
            <a:ext cx="2473453" cy="2473453"/>
          </a:xfrm>
          <a:prstGeom prst="blockArc">
            <a:avLst>
              <a:gd name="adj1" fmla="val 19423086"/>
              <a:gd name="adj2" fmla="val 11079722"/>
              <a:gd name="adj3" fmla="val 15520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EF4DCF-4E2F-45A9-B23F-88901AE96B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636" r="25088"/>
          <a:stretch/>
        </p:blipFill>
        <p:spPr>
          <a:xfrm>
            <a:off x="7534567" y="-1203398"/>
            <a:ext cx="6645162" cy="6239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1917"/>
            <a:ext cx="9939166" cy="985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3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</a:rPr>
              <a:t>Условия предоставления </a:t>
            </a:r>
          </a:p>
          <a:p>
            <a:pPr>
              <a:lnSpc>
                <a:spcPct val="85000"/>
              </a:lnSpc>
            </a:pPr>
            <a:r>
              <a:rPr lang="ru-RU" sz="3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</a:rPr>
              <a:t>поручительства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8D747B-CDEA-4B60-A996-AE5368A1B8B0}"/>
              </a:ext>
            </a:extLst>
          </p:cNvPr>
          <p:cNvSpPr txBox="1"/>
          <p:nvPr/>
        </p:nvSpPr>
        <p:spPr>
          <a:xfrm>
            <a:off x="82288" y="2737295"/>
            <a:ext cx="471956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>
                <a:solidFill>
                  <a:srgbClr val="ED5338"/>
                </a:solidFill>
              </a:rPr>
              <a:t>СМСП включен в единый реестр субъектов малого и среднего предпринимательства </a:t>
            </a:r>
          </a:p>
          <a:p>
            <a:endParaRPr lang="ru-RU" sz="1900" b="1" dirty="0">
              <a:solidFill>
                <a:srgbClr val="ED5338"/>
              </a:solidFill>
            </a:endParaRPr>
          </a:p>
          <a:p>
            <a:r>
              <a:rPr lang="ru-RU" sz="1900" b="1" dirty="0">
                <a:solidFill>
                  <a:srgbClr val="ED5338"/>
                </a:solidFill>
              </a:rPr>
              <a:t>СМСП/самозанятый не имеет задолженности перед бюджетом РФ свыше 50 тыс. рублей (за 30 дней до даты предоставления поручительства)</a:t>
            </a:r>
          </a:p>
          <a:p>
            <a:endParaRPr lang="ru-RU" sz="1900" b="1" dirty="0">
              <a:solidFill>
                <a:srgbClr val="ED5338"/>
              </a:solidFill>
            </a:endParaRPr>
          </a:p>
          <a:p>
            <a:r>
              <a:rPr lang="ru-RU" sz="1900" b="1" dirty="0">
                <a:solidFill>
                  <a:srgbClr val="ED5338"/>
                </a:solidFill>
              </a:rPr>
              <a:t>СМСП не имеет задолженности </a:t>
            </a:r>
            <a:br>
              <a:rPr lang="ru-RU" sz="1900" b="1" dirty="0">
                <a:solidFill>
                  <a:srgbClr val="ED5338"/>
                </a:solidFill>
              </a:rPr>
            </a:br>
            <a:r>
              <a:rPr lang="ru-RU" sz="1900" b="1" dirty="0">
                <a:solidFill>
                  <a:srgbClr val="ED5338"/>
                </a:solidFill>
              </a:rPr>
              <a:t>по заработной плате минимум 3 месяца</a:t>
            </a:r>
          </a:p>
          <a:p>
            <a:endParaRPr lang="ru-RU" sz="1900" b="1" dirty="0">
              <a:solidFill>
                <a:srgbClr val="ED5338"/>
              </a:solidFill>
            </a:endParaRPr>
          </a:p>
          <a:p>
            <a:r>
              <a:rPr lang="ru-RU" sz="1900" b="1" dirty="0">
                <a:solidFill>
                  <a:srgbClr val="ED5338"/>
                </a:solidFill>
              </a:rPr>
              <a:t>СМСП предоставляет под обеспечение залог или гарантию в размере не менее 30% от суммы обязательств 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B8BAC4-4588-4ECF-8B68-EF1419D2A8B0}"/>
              </a:ext>
            </a:extLst>
          </p:cNvPr>
          <p:cNvSpPr txBox="1"/>
          <p:nvPr/>
        </p:nvSpPr>
        <p:spPr>
          <a:xfrm>
            <a:off x="4807026" y="2737295"/>
            <a:ext cx="580249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>
                <a:solidFill>
                  <a:srgbClr val="ED5338"/>
                </a:solidFill>
              </a:rPr>
              <a:t>СМСП зарегистрирован и/или осуществляет свою деятельность на территории Омской области</a:t>
            </a:r>
          </a:p>
          <a:p>
            <a:endParaRPr lang="ru-RU" sz="1900" b="1" dirty="0">
              <a:solidFill>
                <a:srgbClr val="ED5338"/>
              </a:solidFill>
            </a:endParaRPr>
          </a:p>
          <a:p>
            <a:r>
              <a:rPr lang="ru-RU" sz="1900" b="1" dirty="0">
                <a:solidFill>
                  <a:srgbClr val="ED5338"/>
                </a:solidFill>
              </a:rPr>
              <a:t>У СМСП отсутствуют процедуры банкротства, </a:t>
            </a:r>
          </a:p>
          <a:p>
            <a:r>
              <a:rPr lang="ru-RU" sz="1900" b="1" dirty="0">
                <a:solidFill>
                  <a:srgbClr val="ED5338"/>
                </a:solidFill>
              </a:rPr>
              <a:t>а также аннулирование или приостановление действия лицензии</a:t>
            </a:r>
          </a:p>
          <a:p>
            <a:endParaRPr lang="ru-RU" sz="1900" b="1" dirty="0">
              <a:solidFill>
                <a:srgbClr val="ED5338"/>
              </a:solidFill>
            </a:endParaRPr>
          </a:p>
          <a:p>
            <a:endParaRPr lang="ru-RU" sz="1900" b="1" dirty="0">
              <a:solidFill>
                <a:srgbClr val="ED5338"/>
              </a:solidFill>
            </a:endParaRPr>
          </a:p>
          <a:p>
            <a:r>
              <a:rPr lang="ru-RU" sz="1900" b="1" dirty="0">
                <a:solidFill>
                  <a:srgbClr val="ED5338"/>
                </a:solidFill>
              </a:rPr>
              <a:t>Самозанятый зарегистрирован по месту жительства и осуществляет свою деятельность на территории Омской области, а также имеет статус налогоплательщика налога на </a:t>
            </a:r>
          </a:p>
          <a:p>
            <a:r>
              <a:rPr lang="ru-RU" sz="1900" b="1" dirty="0">
                <a:solidFill>
                  <a:srgbClr val="ED5338"/>
                </a:solidFill>
              </a:rPr>
              <a:t>профессиональный доход</a:t>
            </a:r>
          </a:p>
          <a:p>
            <a:endParaRPr lang="ru-RU" sz="1900" b="1" dirty="0">
              <a:solidFill>
                <a:srgbClr val="ED5338"/>
              </a:solidFill>
            </a:endParaRPr>
          </a:p>
          <a:p>
            <a:endParaRPr lang="ru-RU" sz="1900" b="1" dirty="0">
              <a:solidFill>
                <a:srgbClr val="ED5338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748EAB8-6F08-4C15-A845-9F80AF9A29E6}"/>
              </a:ext>
            </a:extLst>
          </p:cNvPr>
          <p:cNvSpPr/>
          <p:nvPr/>
        </p:nvSpPr>
        <p:spPr>
          <a:xfrm>
            <a:off x="9856877" y="6861829"/>
            <a:ext cx="752647" cy="621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BA7F9F-91BA-4FC0-ABC6-5CA9C741CE98}"/>
              </a:ext>
            </a:extLst>
          </p:cNvPr>
          <p:cNvSpPr txBox="1"/>
          <p:nvPr/>
        </p:nvSpPr>
        <p:spPr>
          <a:xfrm>
            <a:off x="0" y="1850548"/>
            <a:ext cx="10609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Поручительство предоставляется субъектам малого и среднего предпринимательства (СМСП) и самозанятым, которые соответствуют следующим критериям: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C76D3A-4BEB-43B7-B522-498DE7996625}"/>
              </a:ext>
            </a:extLst>
          </p:cNvPr>
          <p:cNvSpPr txBox="1"/>
          <p:nvPr/>
        </p:nvSpPr>
        <p:spPr>
          <a:xfrm>
            <a:off x="82288" y="6837415"/>
            <a:ext cx="9485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* имеются льготные условия для начинающих СМСП </a:t>
            </a:r>
          </a:p>
          <a:p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(со сроком регистрации до 12 месяцев)</a:t>
            </a:r>
          </a:p>
        </p:txBody>
      </p:sp>
    </p:spTree>
    <p:extLst>
      <p:ext uri="{BB962C8B-B14F-4D97-AF65-F5344CB8AC3E}">
        <p14:creationId xmlns:p14="http://schemas.microsoft.com/office/powerpoint/2010/main" val="3315765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4536343-170D-4381-BC11-DF61531944AE}"/>
              </a:ext>
            </a:extLst>
          </p:cNvPr>
          <p:cNvSpPr/>
          <p:nvPr/>
        </p:nvSpPr>
        <p:spPr>
          <a:xfrm>
            <a:off x="1596631" y="4022983"/>
            <a:ext cx="6102027" cy="13046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6A12223-B4B2-435D-917D-772300468591}"/>
              </a:ext>
            </a:extLst>
          </p:cNvPr>
          <p:cNvSpPr/>
          <p:nvPr/>
        </p:nvSpPr>
        <p:spPr>
          <a:xfrm>
            <a:off x="593327" y="2158526"/>
            <a:ext cx="4752579" cy="13046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E67C6FE-F6A1-40AB-B6F5-0230E52F7A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869" y="764965"/>
            <a:ext cx="1079332" cy="4240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FCDE59-6451-477F-BE9C-65A3A761BA6B}"/>
              </a:ext>
            </a:extLst>
          </p:cNvPr>
          <p:cNvSpPr txBox="1"/>
          <p:nvPr/>
        </p:nvSpPr>
        <p:spPr>
          <a:xfrm>
            <a:off x="603898" y="2329541"/>
            <a:ext cx="4742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Поручительство гарантийным центром выдается на условиях платности и срочности</a:t>
            </a:r>
          </a:p>
        </p:txBody>
      </p:sp>
      <p:sp>
        <p:nvSpPr>
          <p:cNvPr id="4" name="Арка 3">
            <a:extLst>
              <a:ext uri="{FF2B5EF4-FFF2-40B4-BE49-F238E27FC236}">
                <a16:creationId xmlns:a16="http://schemas.microsoft.com/office/drawing/2014/main" id="{42A00E03-AA93-4D97-A9C8-8F06A36ACFBE}"/>
              </a:ext>
            </a:extLst>
          </p:cNvPr>
          <p:cNvSpPr/>
          <p:nvPr/>
        </p:nvSpPr>
        <p:spPr>
          <a:xfrm rot="18477485">
            <a:off x="-1916855" y="6011030"/>
            <a:ext cx="4829763" cy="4829763"/>
          </a:xfrm>
          <a:prstGeom prst="blockArc">
            <a:avLst>
              <a:gd name="adj1" fmla="val 14106148"/>
              <a:gd name="adj2" fmla="val 3789708"/>
              <a:gd name="adj3" fmla="val 15986"/>
            </a:avLst>
          </a:prstGeom>
          <a:solidFill>
            <a:srgbClr val="EDD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Арка 6">
            <a:extLst>
              <a:ext uri="{FF2B5EF4-FFF2-40B4-BE49-F238E27FC236}">
                <a16:creationId xmlns:a16="http://schemas.microsoft.com/office/drawing/2014/main" id="{997B5DAB-B830-4E92-A507-ACEA81338AA0}"/>
              </a:ext>
            </a:extLst>
          </p:cNvPr>
          <p:cNvSpPr/>
          <p:nvPr/>
        </p:nvSpPr>
        <p:spPr>
          <a:xfrm rot="9900000">
            <a:off x="9216811" y="5768150"/>
            <a:ext cx="2473453" cy="2473453"/>
          </a:xfrm>
          <a:prstGeom prst="blockArc">
            <a:avLst>
              <a:gd name="adj1" fmla="val 19423086"/>
              <a:gd name="adj2" fmla="val 11079722"/>
              <a:gd name="adj3" fmla="val 15520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7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EF4DCF-4E2F-45A9-B23F-88901AE96B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636" r="25088"/>
          <a:stretch/>
        </p:blipFill>
        <p:spPr>
          <a:xfrm>
            <a:off x="7534567" y="-1393005"/>
            <a:ext cx="6645162" cy="6239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13278"/>
            <a:ext cx="9939166" cy="985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3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</a:rPr>
              <a:t>Условия предоставления </a:t>
            </a:r>
          </a:p>
          <a:p>
            <a:pPr>
              <a:lnSpc>
                <a:spcPct val="85000"/>
              </a:lnSpc>
            </a:pPr>
            <a:r>
              <a:rPr lang="ru-RU" sz="3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</a:rPr>
              <a:t>поручительства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F8857DB-A288-47C6-A987-1D69B51B81AD}"/>
              </a:ext>
            </a:extLst>
          </p:cNvPr>
          <p:cNvSpPr/>
          <p:nvPr/>
        </p:nvSpPr>
        <p:spPr>
          <a:xfrm>
            <a:off x="9856877" y="6861829"/>
            <a:ext cx="752647" cy="621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283F62-995A-424D-BE91-6775734D7EEE}"/>
              </a:ext>
            </a:extLst>
          </p:cNvPr>
          <p:cNvSpPr txBox="1"/>
          <p:nvPr/>
        </p:nvSpPr>
        <p:spPr>
          <a:xfrm>
            <a:off x="1596630" y="3999275"/>
            <a:ext cx="61020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Это значит, что за предоставление поручительства гарантийный центр получает вознаграждение от СМСП в размере от 0,25% до 1,25% годовых, от самозанятого – 0,5% годовых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7D7F4DE-1AE9-49C2-9B26-2AFB25DD5D9E}"/>
              </a:ext>
            </a:extLst>
          </p:cNvPr>
          <p:cNvSpPr/>
          <p:nvPr/>
        </p:nvSpPr>
        <p:spPr>
          <a:xfrm>
            <a:off x="4368340" y="5858791"/>
            <a:ext cx="4785529" cy="13046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7401DD-6273-4389-934A-D69C988DE654}"/>
              </a:ext>
            </a:extLst>
          </p:cNvPr>
          <p:cNvSpPr txBox="1"/>
          <p:nvPr/>
        </p:nvSpPr>
        <p:spPr>
          <a:xfrm>
            <a:off x="4384814" y="6003294"/>
            <a:ext cx="4752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Ставка зависит от разных условий: от программ финансирования, от видов деятельности и особенностей СМСП</a:t>
            </a:r>
          </a:p>
        </p:txBody>
      </p:sp>
    </p:spTree>
    <p:extLst>
      <p:ext uri="{BB962C8B-B14F-4D97-AF65-F5344CB8AC3E}">
        <p14:creationId xmlns:p14="http://schemas.microsoft.com/office/powerpoint/2010/main" val="2753072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>
            <a:extLst>
              <a:ext uri="{FF2B5EF4-FFF2-40B4-BE49-F238E27FC236}">
                <a16:creationId xmlns:a16="http://schemas.microsoft.com/office/drawing/2014/main" id="{9F5A813D-888B-47D6-BD26-08F386F70A20}"/>
              </a:ext>
            </a:extLst>
          </p:cNvPr>
          <p:cNvSpPr/>
          <p:nvPr/>
        </p:nvSpPr>
        <p:spPr>
          <a:xfrm>
            <a:off x="-2035175" y="5159375"/>
            <a:ext cx="4683125" cy="4681538"/>
          </a:xfrm>
          <a:prstGeom prst="ellipse">
            <a:avLst/>
          </a:prstGeom>
          <a:noFill/>
          <a:ln w="1079500">
            <a:solidFill>
              <a:srgbClr val="F7F2E5">
                <a:alpha val="4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984" dirty="0">
              <a:solidFill>
                <a:prstClr val="white"/>
              </a:solidFill>
            </a:endParaRP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B65F005E-964C-4019-BE00-AE9879F81D0A}"/>
              </a:ext>
            </a:extLst>
          </p:cNvPr>
          <p:cNvSpPr/>
          <p:nvPr/>
        </p:nvSpPr>
        <p:spPr>
          <a:xfrm>
            <a:off x="6259513" y="-758825"/>
            <a:ext cx="1270000" cy="1271588"/>
          </a:xfrm>
          <a:prstGeom prst="ellipse">
            <a:avLst/>
          </a:prstGeom>
          <a:noFill/>
          <a:ln w="301625">
            <a:solidFill>
              <a:srgbClr val="C59368">
                <a:alpha val="1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984" dirty="0">
              <a:solidFill>
                <a:prstClr val="white"/>
              </a:solidFill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11D04994-CFF2-4CE0-A87A-210E596FB548}"/>
              </a:ext>
            </a:extLst>
          </p:cNvPr>
          <p:cNvSpPr txBox="1">
            <a:spLocks/>
          </p:cNvSpPr>
          <p:nvPr/>
        </p:nvSpPr>
        <p:spPr>
          <a:xfrm>
            <a:off x="449263" y="546100"/>
            <a:ext cx="8904287" cy="104298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solidFill>
                  <a:srgbClr val="562212"/>
                </a:solidFill>
                <a:latin typeface="Arial Black" panose="020B0A04020102020204" pitchFamily="34" charset="0"/>
                <a:ea typeface="Roboto Black" panose="02000000000000000000" pitchFamily="2" charset="0"/>
                <a:cs typeface="+mn-cs"/>
              </a:rPr>
              <a:t>Антикризисные меры для поддержки бизнеса</a:t>
            </a:r>
          </a:p>
        </p:txBody>
      </p:sp>
      <p:pic>
        <p:nvPicPr>
          <p:cNvPr id="25605" name="Рисунок 10">
            <a:extLst>
              <a:ext uri="{FF2B5EF4-FFF2-40B4-BE49-F238E27FC236}">
                <a16:creationId xmlns:a16="http://schemas.microsoft.com/office/drawing/2014/main" id="{2EEE48AF-DF09-4604-ABC7-C99076F937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976313"/>
            <a:ext cx="107950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Арка 40">
            <a:extLst>
              <a:ext uri="{FF2B5EF4-FFF2-40B4-BE49-F238E27FC236}">
                <a16:creationId xmlns:a16="http://schemas.microsoft.com/office/drawing/2014/main" id="{4C07EF86-7C2E-47A1-901E-D0AC0B862150}"/>
              </a:ext>
            </a:extLst>
          </p:cNvPr>
          <p:cNvSpPr/>
          <p:nvPr/>
        </p:nvSpPr>
        <p:spPr>
          <a:xfrm rot="8100000">
            <a:off x="6945313" y="1446213"/>
            <a:ext cx="6070600" cy="6113462"/>
          </a:xfrm>
          <a:prstGeom prst="blockArc">
            <a:avLst>
              <a:gd name="adj1" fmla="val 956724"/>
              <a:gd name="adj2" fmla="val 11921681"/>
              <a:gd name="adj3" fmla="val 18078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579">
              <a:solidFill>
                <a:schemeClr val="tx1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B4890280-86AA-459C-BD2A-C84A6449D6F0}"/>
              </a:ext>
            </a:extLst>
          </p:cNvPr>
          <p:cNvSpPr/>
          <p:nvPr/>
        </p:nvSpPr>
        <p:spPr>
          <a:xfrm>
            <a:off x="272815" y="1598614"/>
            <a:ext cx="6535973" cy="965200"/>
          </a:xfrm>
          <a:prstGeom prst="rect">
            <a:avLst/>
          </a:prstGeom>
          <a:solidFill>
            <a:srgbClr val="C593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Региональный гарантийный центр предлагает представителям малого и среднего бизнеса следующие условия:</a:t>
            </a:r>
          </a:p>
        </p:txBody>
      </p:sp>
      <p:pic>
        <p:nvPicPr>
          <p:cNvPr id="25608" name="Рисунок 19">
            <a:extLst>
              <a:ext uri="{FF2B5EF4-FFF2-40B4-BE49-F238E27FC236}">
                <a16:creationId xmlns:a16="http://schemas.microsoft.com/office/drawing/2014/main" id="{C6ED8972-A506-4C7E-B8BF-D1407A127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73"/>
          <a:stretch>
            <a:fillRect/>
          </a:stretch>
        </p:blipFill>
        <p:spPr bwMode="auto">
          <a:xfrm>
            <a:off x="5942013" y="4575175"/>
            <a:ext cx="7577137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Прямоугольник 1">
            <a:extLst>
              <a:ext uri="{FF2B5EF4-FFF2-40B4-BE49-F238E27FC236}">
                <a16:creationId xmlns:a16="http://schemas.microsoft.com/office/drawing/2014/main" id="{E7A4BB44-AE5A-402A-8A12-14F672743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5" y="2960688"/>
            <a:ext cx="6056313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dirty="0"/>
              <a:t>1) ставка вознаграждения за предоставление поручительства Фонда составляет </a:t>
            </a:r>
            <a:r>
              <a:rPr lang="ru-RU" altLang="ru-RU" sz="1400" b="1" dirty="0"/>
              <a:t>0,5%</a:t>
            </a:r>
            <a:r>
              <a:rPr lang="ru-RU" altLang="ru-RU" sz="1400" dirty="0"/>
              <a:t> годовых;</a:t>
            </a:r>
          </a:p>
          <a:p>
            <a:pPr eaLnBrk="1" hangingPunct="1"/>
            <a:endParaRPr lang="en-US" altLang="ru-RU" sz="1400" dirty="0"/>
          </a:p>
          <a:p>
            <a:pPr eaLnBrk="1" hangingPunct="1"/>
            <a:r>
              <a:rPr lang="ru-RU" altLang="ru-RU" sz="1400" dirty="0"/>
              <a:t>2) максимальный срок действия поручительства Фонда - </a:t>
            </a:r>
          </a:p>
          <a:p>
            <a:pPr eaLnBrk="1" hangingPunct="1"/>
            <a:r>
              <a:rPr lang="ru-RU" altLang="ru-RU" sz="1400" b="1" dirty="0"/>
              <a:t>36</a:t>
            </a:r>
            <a:r>
              <a:rPr lang="ru-RU" altLang="ru-RU" sz="1400" dirty="0"/>
              <a:t> месяцев;</a:t>
            </a:r>
          </a:p>
          <a:p>
            <a:pPr eaLnBrk="1" hangingPunct="1"/>
            <a:endParaRPr lang="en-US" altLang="ru-RU" sz="1400" dirty="0"/>
          </a:p>
          <a:p>
            <a:pPr eaLnBrk="1" hangingPunct="1"/>
            <a:r>
              <a:rPr lang="ru-RU" altLang="ru-RU" sz="1400" dirty="0"/>
              <a:t>3) размер поручительства, которое выдаётся единовременно, в абсолютном выражении составляет не более </a:t>
            </a:r>
            <a:r>
              <a:rPr lang="ru-RU" altLang="ru-RU" sz="1400" b="1" dirty="0"/>
              <a:t>5</a:t>
            </a:r>
            <a:r>
              <a:rPr lang="ru-RU" altLang="ru-RU" sz="1400" dirty="0"/>
              <a:t> миллионов рублей;</a:t>
            </a:r>
          </a:p>
          <a:p>
            <a:pPr eaLnBrk="1" hangingPunct="1"/>
            <a:endParaRPr lang="en-US" altLang="ru-RU" sz="1400" dirty="0"/>
          </a:p>
          <a:p>
            <a:pPr eaLnBrk="1" hangingPunct="1"/>
            <a:r>
              <a:rPr lang="ru-RU" altLang="ru-RU" sz="1400" dirty="0"/>
              <a:t>4) срок рассмотрения заявки на предоставление поручительства составляет </a:t>
            </a:r>
            <a:r>
              <a:rPr lang="ru-RU" altLang="ru-RU" sz="1400" b="1" dirty="0"/>
              <a:t>1 рабочий </a:t>
            </a:r>
            <a:r>
              <a:rPr lang="ru-RU" altLang="ru-RU" sz="1400" dirty="0"/>
              <a:t>день при условии комплектности документов, и предоставления в Фонд до 11:00 по местному времени;</a:t>
            </a:r>
          </a:p>
          <a:p>
            <a:pPr eaLnBrk="1" hangingPunct="1"/>
            <a:endParaRPr lang="en-US" altLang="ru-RU" sz="1400" dirty="0"/>
          </a:p>
          <a:p>
            <a:pPr eaLnBrk="1" hangingPunct="1"/>
            <a:r>
              <a:rPr lang="ru-RU" altLang="ru-RU" sz="1400" dirty="0"/>
              <a:t>5) получатель поддержки за счет средств субсидии </a:t>
            </a:r>
            <a:r>
              <a:rPr lang="ru-RU" altLang="ru-RU" sz="1400" b="1" dirty="0"/>
              <a:t>не проходит проверку</a:t>
            </a:r>
            <a:r>
              <a:rPr lang="ru-RU" altLang="ru-RU" sz="1400" dirty="0"/>
              <a:t> на отсутствие просроченной задолженности по возврату в бюджеты РФ субсидий и иной просроченной задолженности.</a:t>
            </a:r>
          </a:p>
        </p:txBody>
      </p:sp>
      <p:grpSp>
        <p:nvGrpSpPr>
          <p:cNvPr id="25610" name="Группа 9">
            <a:extLst>
              <a:ext uri="{FF2B5EF4-FFF2-40B4-BE49-F238E27FC236}">
                <a16:creationId xmlns:a16="http://schemas.microsoft.com/office/drawing/2014/main" id="{F2205518-07EC-4D25-94DE-450FB7B479C8}"/>
              </a:ext>
            </a:extLst>
          </p:cNvPr>
          <p:cNvGrpSpPr>
            <a:grpSpLocks/>
          </p:cNvGrpSpPr>
          <p:nvPr/>
        </p:nvGrpSpPr>
        <p:grpSpPr bwMode="auto">
          <a:xfrm>
            <a:off x="193675" y="2977354"/>
            <a:ext cx="558800" cy="506413"/>
            <a:chOff x="837097" y="4487863"/>
            <a:chExt cx="832866" cy="832866"/>
          </a:xfrm>
        </p:grpSpPr>
        <p:sp>
          <p:nvSpPr>
            <p:cNvPr id="17" name="Овал 16">
              <a:extLst>
                <a:ext uri="{FF2B5EF4-FFF2-40B4-BE49-F238E27FC236}">
                  <a16:creationId xmlns:a16="http://schemas.microsoft.com/office/drawing/2014/main" id="{BB4F8D8D-FCBB-4A05-9353-E438A48A8346}"/>
                </a:ext>
              </a:extLst>
            </p:cNvPr>
            <p:cNvSpPr/>
            <p:nvPr/>
          </p:nvSpPr>
          <p:spPr>
            <a:xfrm>
              <a:off x="837097" y="4487863"/>
              <a:ext cx="832866" cy="832866"/>
            </a:xfrm>
            <a:prstGeom prst="ellipse">
              <a:avLst/>
            </a:prstGeom>
            <a:solidFill>
              <a:srgbClr val="F8F0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24" name="Рисунок 15">
              <a:extLst>
                <a:ext uri="{FF2B5EF4-FFF2-40B4-BE49-F238E27FC236}">
                  <a16:creationId xmlns:a16="http://schemas.microsoft.com/office/drawing/2014/main" id="{C9BA8ADC-8034-4FD4-893B-44189CA4C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542" y="4558867"/>
              <a:ext cx="566954" cy="637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11" name="Группа 9">
            <a:extLst>
              <a:ext uri="{FF2B5EF4-FFF2-40B4-BE49-F238E27FC236}">
                <a16:creationId xmlns:a16="http://schemas.microsoft.com/office/drawing/2014/main" id="{2FC6EF3A-B666-4C1A-BAEA-76BBF871570E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3606801"/>
            <a:ext cx="558800" cy="506412"/>
            <a:chOff x="837097" y="4487863"/>
            <a:chExt cx="832866" cy="832866"/>
          </a:xfrm>
        </p:grpSpPr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id="{0773972A-E909-452A-833A-149BED2AB652}"/>
                </a:ext>
              </a:extLst>
            </p:cNvPr>
            <p:cNvSpPr/>
            <p:nvPr/>
          </p:nvSpPr>
          <p:spPr>
            <a:xfrm>
              <a:off x="837097" y="4487863"/>
              <a:ext cx="832866" cy="832866"/>
            </a:xfrm>
            <a:prstGeom prst="ellipse">
              <a:avLst/>
            </a:prstGeom>
            <a:solidFill>
              <a:srgbClr val="F8F0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22" name="Рисунок 15">
              <a:extLst>
                <a:ext uri="{FF2B5EF4-FFF2-40B4-BE49-F238E27FC236}">
                  <a16:creationId xmlns:a16="http://schemas.microsoft.com/office/drawing/2014/main" id="{A6DA664B-384F-4B41-96E5-126659C22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542" y="4558867"/>
              <a:ext cx="566954" cy="637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12" name="Группа 9">
            <a:extLst>
              <a:ext uri="{FF2B5EF4-FFF2-40B4-BE49-F238E27FC236}">
                <a16:creationId xmlns:a16="http://schemas.microsoft.com/office/drawing/2014/main" id="{2BA871CF-83EE-4A5F-AF28-2BE2236FFCE0}"/>
              </a:ext>
            </a:extLst>
          </p:cNvPr>
          <p:cNvGrpSpPr>
            <a:grpSpLocks/>
          </p:cNvGrpSpPr>
          <p:nvPr/>
        </p:nvGrpSpPr>
        <p:grpSpPr bwMode="auto">
          <a:xfrm>
            <a:off x="184150" y="4239422"/>
            <a:ext cx="558800" cy="506412"/>
            <a:chOff x="837097" y="4487863"/>
            <a:chExt cx="832866" cy="832866"/>
          </a:xfrm>
        </p:grpSpPr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id="{862EA66D-22B2-497F-AD20-F1E532C41929}"/>
                </a:ext>
              </a:extLst>
            </p:cNvPr>
            <p:cNvSpPr/>
            <p:nvPr/>
          </p:nvSpPr>
          <p:spPr>
            <a:xfrm>
              <a:off x="837097" y="4487863"/>
              <a:ext cx="832866" cy="832866"/>
            </a:xfrm>
            <a:prstGeom prst="ellipse">
              <a:avLst/>
            </a:prstGeom>
            <a:solidFill>
              <a:srgbClr val="F8F0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20" name="Рисунок 15">
              <a:extLst>
                <a:ext uri="{FF2B5EF4-FFF2-40B4-BE49-F238E27FC236}">
                  <a16:creationId xmlns:a16="http://schemas.microsoft.com/office/drawing/2014/main" id="{63288FF6-A06F-4EA9-A721-9F977FF50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542" y="4558867"/>
              <a:ext cx="566954" cy="637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13" name="Группа 9">
            <a:extLst>
              <a:ext uri="{FF2B5EF4-FFF2-40B4-BE49-F238E27FC236}">
                <a16:creationId xmlns:a16="http://schemas.microsoft.com/office/drawing/2014/main" id="{82F63EB6-8090-4F23-82E5-F9AC7060CFE4}"/>
              </a:ext>
            </a:extLst>
          </p:cNvPr>
          <p:cNvGrpSpPr>
            <a:grpSpLocks/>
          </p:cNvGrpSpPr>
          <p:nvPr/>
        </p:nvGrpSpPr>
        <p:grpSpPr bwMode="auto">
          <a:xfrm>
            <a:off x="169863" y="5002213"/>
            <a:ext cx="558800" cy="506413"/>
            <a:chOff x="837097" y="4487863"/>
            <a:chExt cx="832866" cy="832866"/>
          </a:xfrm>
        </p:grpSpPr>
        <p:sp>
          <p:nvSpPr>
            <p:cNvPr id="29" name="Овал 28">
              <a:extLst>
                <a:ext uri="{FF2B5EF4-FFF2-40B4-BE49-F238E27FC236}">
                  <a16:creationId xmlns:a16="http://schemas.microsoft.com/office/drawing/2014/main" id="{D12968BB-E2C5-41CE-BABB-28EB7B264ED8}"/>
                </a:ext>
              </a:extLst>
            </p:cNvPr>
            <p:cNvSpPr/>
            <p:nvPr/>
          </p:nvSpPr>
          <p:spPr>
            <a:xfrm>
              <a:off x="837097" y="4487863"/>
              <a:ext cx="832866" cy="832866"/>
            </a:xfrm>
            <a:prstGeom prst="ellipse">
              <a:avLst/>
            </a:prstGeom>
            <a:solidFill>
              <a:srgbClr val="F8F0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18" name="Рисунок 15">
              <a:extLst>
                <a:ext uri="{FF2B5EF4-FFF2-40B4-BE49-F238E27FC236}">
                  <a16:creationId xmlns:a16="http://schemas.microsoft.com/office/drawing/2014/main" id="{D8A3542F-87D2-47AF-A461-F3D831464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542" y="4558867"/>
              <a:ext cx="566954" cy="637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14" name="Группа 9">
            <a:extLst>
              <a:ext uri="{FF2B5EF4-FFF2-40B4-BE49-F238E27FC236}">
                <a16:creationId xmlns:a16="http://schemas.microsoft.com/office/drawing/2014/main" id="{0D29D521-24ED-4A49-8D1A-E35F4EE6875D}"/>
              </a:ext>
            </a:extLst>
          </p:cNvPr>
          <p:cNvGrpSpPr>
            <a:grpSpLocks/>
          </p:cNvGrpSpPr>
          <p:nvPr/>
        </p:nvGrpSpPr>
        <p:grpSpPr bwMode="auto">
          <a:xfrm>
            <a:off x="207422" y="5867898"/>
            <a:ext cx="558800" cy="506413"/>
            <a:chOff x="837097" y="4487863"/>
            <a:chExt cx="832866" cy="832866"/>
          </a:xfrm>
        </p:grpSpPr>
        <p:sp>
          <p:nvSpPr>
            <p:cNvPr id="32" name="Овал 31">
              <a:extLst>
                <a:ext uri="{FF2B5EF4-FFF2-40B4-BE49-F238E27FC236}">
                  <a16:creationId xmlns:a16="http://schemas.microsoft.com/office/drawing/2014/main" id="{8BBB89D9-5B1C-4F51-A197-2291C25381A5}"/>
                </a:ext>
              </a:extLst>
            </p:cNvPr>
            <p:cNvSpPr/>
            <p:nvPr/>
          </p:nvSpPr>
          <p:spPr>
            <a:xfrm>
              <a:off x="837097" y="4487863"/>
              <a:ext cx="832866" cy="832866"/>
            </a:xfrm>
            <a:prstGeom prst="ellipse">
              <a:avLst/>
            </a:prstGeom>
            <a:solidFill>
              <a:srgbClr val="F8F0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16" name="Рисунок 15">
              <a:extLst>
                <a:ext uri="{FF2B5EF4-FFF2-40B4-BE49-F238E27FC236}">
                  <a16:creationId xmlns:a16="http://schemas.microsoft.com/office/drawing/2014/main" id="{3EF64ED5-2512-4C18-BCDE-20117D1CB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542" y="4558867"/>
              <a:ext cx="566954" cy="637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91932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609E8A7-8B5B-4407-96EC-96DE11576120}"/>
              </a:ext>
            </a:extLst>
          </p:cNvPr>
          <p:cNvSpPr/>
          <p:nvPr/>
        </p:nvSpPr>
        <p:spPr>
          <a:xfrm>
            <a:off x="0" y="-1"/>
            <a:ext cx="10691813" cy="7559676"/>
          </a:xfrm>
          <a:prstGeom prst="rect">
            <a:avLst/>
          </a:prstGeom>
          <a:solidFill>
            <a:srgbClr val="5622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56" dirty="0"/>
          </a:p>
        </p:txBody>
      </p:sp>
      <p:pic>
        <p:nvPicPr>
          <p:cNvPr id="95235" name="Рисунок 12">
            <a:extLst>
              <a:ext uri="{FF2B5EF4-FFF2-40B4-BE49-F238E27FC236}">
                <a16:creationId xmlns:a16="http://schemas.microsoft.com/office/drawing/2014/main" id="{8B5C223E-640C-4D2B-A0AA-4BD60B78E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73"/>
          <a:stretch>
            <a:fillRect/>
          </a:stretch>
        </p:blipFill>
        <p:spPr bwMode="auto">
          <a:xfrm rot="10800000">
            <a:off x="-267056" y="-274932"/>
            <a:ext cx="5543066" cy="309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Арка 18">
            <a:extLst>
              <a:ext uri="{FF2B5EF4-FFF2-40B4-BE49-F238E27FC236}">
                <a16:creationId xmlns:a16="http://schemas.microsoft.com/office/drawing/2014/main" id="{E1F21513-C4AF-4A04-B0E2-2B9F35FD2EBB}"/>
              </a:ext>
            </a:extLst>
          </p:cNvPr>
          <p:cNvSpPr/>
          <p:nvPr/>
        </p:nvSpPr>
        <p:spPr>
          <a:xfrm rot="8100000">
            <a:off x="6746271" y="4320594"/>
            <a:ext cx="5167972" cy="5167972"/>
          </a:xfrm>
          <a:prstGeom prst="blockArc">
            <a:avLst>
              <a:gd name="adj1" fmla="val 956724"/>
              <a:gd name="adj2" fmla="val 11921681"/>
              <a:gd name="adj3" fmla="val 18078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56">
              <a:solidFill>
                <a:schemeClr val="tx1"/>
              </a:solidFill>
            </a:endParaRPr>
          </a:p>
        </p:txBody>
      </p:sp>
      <p:sp>
        <p:nvSpPr>
          <p:cNvPr id="18" name="Арка 17">
            <a:extLst>
              <a:ext uri="{FF2B5EF4-FFF2-40B4-BE49-F238E27FC236}">
                <a16:creationId xmlns:a16="http://schemas.microsoft.com/office/drawing/2014/main" id="{C7AE8C32-7F19-4781-8905-B0B3EEDF4C26}"/>
              </a:ext>
            </a:extLst>
          </p:cNvPr>
          <p:cNvSpPr/>
          <p:nvPr/>
        </p:nvSpPr>
        <p:spPr>
          <a:xfrm rot="8470968">
            <a:off x="-818742" y="6292720"/>
            <a:ext cx="2813843" cy="2813842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56">
              <a:solidFill>
                <a:schemeClr val="tx1"/>
              </a:solidFill>
            </a:endParaRPr>
          </a:p>
        </p:txBody>
      </p:sp>
      <p:sp>
        <p:nvSpPr>
          <p:cNvPr id="95238" name="TextBox 16">
            <a:extLst>
              <a:ext uri="{FF2B5EF4-FFF2-40B4-BE49-F238E27FC236}">
                <a16:creationId xmlns:a16="http://schemas.microsoft.com/office/drawing/2014/main" id="{48F3E390-0B15-4399-9CE7-4280CA278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333" y="374695"/>
            <a:ext cx="7034615" cy="67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296" dirty="0">
                <a:solidFill>
                  <a:srgbClr val="ED5338"/>
                </a:solidFill>
                <a:latin typeface="Arial Black" panose="020B0A04020102020204" pitchFamily="34" charset="0"/>
                <a:ea typeface="Roboto Black" panose="02000000000000000000"/>
                <a:cs typeface="Roboto Black" panose="02000000000000000000"/>
              </a:rPr>
              <a:t>Будем рады сотрудничеству!</a:t>
            </a:r>
          </a:p>
          <a:p>
            <a:pPr algn="ctr" eaLnBrk="1" hangingPunct="1"/>
            <a:endParaRPr lang="ru-RU" altLang="ru-RU" sz="3500" dirty="0">
              <a:solidFill>
                <a:srgbClr val="ED5338"/>
              </a:solidFill>
              <a:latin typeface="Arial Black" panose="020B0A04020102020204" pitchFamily="34" charset="0"/>
              <a:ea typeface="Roboto Black" panose="02000000000000000000"/>
              <a:cs typeface="Roboto Black" panose="02000000000000000000"/>
            </a:endParaRPr>
          </a:p>
          <a:p>
            <a:pPr algn="ctr" eaLnBrk="1" hangingPunct="1"/>
            <a:r>
              <a:rPr lang="ru-RU" altLang="ru-RU" sz="2400" dirty="0">
                <a:solidFill>
                  <a:srgbClr val="ED5338"/>
                </a:solidFill>
                <a:latin typeface="Arial Black" panose="020B0A04020102020204" pitchFamily="34" charset="0"/>
                <a:ea typeface="Roboto Black" panose="02000000000000000000"/>
                <a:cs typeface="Roboto Black" panose="02000000000000000000"/>
              </a:rPr>
              <a:t>Наши контакты:</a:t>
            </a:r>
          </a:p>
          <a:p>
            <a:pPr eaLnBrk="1" hangingPunct="1"/>
            <a:endParaRPr lang="ru-RU" altLang="ru-RU" sz="2400" b="1" dirty="0">
              <a:solidFill>
                <a:srgbClr val="C59368"/>
              </a:solidFill>
              <a:latin typeface="Arial Black" panose="020B0A04020102020204" pitchFamily="34" charset="0"/>
            </a:endParaRPr>
          </a:p>
          <a:p>
            <a:pPr eaLnBrk="1" hangingPunct="1"/>
            <a:r>
              <a:rPr lang="ru-RU" altLang="ru-RU" sz="2400" b="1" dirty="0">
                <a:solidFill>
                  <a:srgbClr val="C59368"/>
                </a:solidFill>
                <a:latin typeface="Arial Black" panose="020B0A04020102020204" pitchFamily="34" charset="0"/>
              </a:rPr>
              <a:t>Омск, </a:t>
            </a:r>
          </a:p>
          <a:p>
            <a:pPr eaLnBrk="1" hangingPunct="1"/>
            <a:r>
              <a:rPr lang="ru-RU" altLang="ru-RU" sz="2400" b="1" dirty="0">
                <a:solidFill>
                  <a:srgbClr val="C59368"/>
                </a:solidFill>
                <a:latin typeface="Arial Black" panose="020B0A04020102020204" pitchFamily="34" charset="0"/>
              </a:rPr>
              <a:t>проспект Комарова, д. 21/1, офис 204</a:t>
            </a:r>
          </a:p>
          <a:p>
            <a:pPr eaLnBrk="1" hangingPunct="1"/>
            <a:r>
              <a:rPr lang="ru-RU" altLang="ru-RU" sz="2400" b="1" dirty="0">
                <a:solidFill>
                  <a:srgbClr val="C59368"/>
                </a:solidFill>
                <a:latin typeface="Arial Black" panose="020B0A04020102020204" pitchFamily="34" charset="0"/>
              </a:rPr>
              <a:t>тел.:  95-77-75 (доб. 27), 8-913-988-05-10</a:t>
            </a:r>
          </a:p>
          <a:p>
            <a:pPr eaLnBrk="1" hangingPunct="1"/>
            <a:r>
              <a:rPr lang="en-US" altLang="ru-RU" sz="2400" b="1" dirty="0">
                <a:solidFill>
                  <a:srgbClr val="C59368"/>
                </a:solidFill>
                <a:latin typeface="Arial Black" panose="020B0A04020102020204" pitchFamily="34" charset="0"/>
              </a:rPr>
              <a:t>pyanov@fond-omsk.ru</a:t>
            </a:r>
            <a:endParaRPr lang="ru-RU" altLang="ru-RU" sz="2400" b="1" dirty="0">
              <a:solidFill>
                <a:srgbClr val="C59368"/>
              </a:solidFill>
              <a:latin typeface="Arial Black" panose="020B0A04020102020204" pitchFamily="34" charset="0"/>
            </a:endParaRPr>
          </a:p>
          <a:p>
            <a:pPr eaLnBrk="1" hangingPunct="1"/>
            <a:r>
              <a:rPr lang="ru-RU" altLang="ru-RU" sz="2400" b="1" dirty="0">
                <a:solidFill>
                  <a:srgbClr val="C59368"/>
                </a:solidFill>
                <a:latin typeface="Arial Black" panose="020B0A04020102020204" pitchFamily="34" charset="0"/>
              </a:rPr>
              <a:t>мойбизнес-55.рф</a:t>
            </a:r>
          </a:p>
          <a:p>
            <a:pPr eaLnBrk="1" hangingPunct="1"/>
            <a:endParaRPr lang="ru-RU" altLang="ru-RU" sz="2400" b="1" dirty="0">
              <a:solidFill>
                <a:srgbClr val="C59368"/>
              </a:solidFill>
              <a:latin typeface="Arial Black" panose="020B0A04020102020204" pitchFamily="34" charset="0"/>
            </a:endParaRPr>
          </a:p>
          <a:p>
            <a:pPr eaLnBrk="1" hangingPunct="1"/>
            <a:r>
              <a:rPr lang="ru-RU" altLang="ru-RU" sz="2400" b="1" dirty="0">
                <a:solidFill>
                  <a:srgbClr val="C59368"/>
                </a:solidFill>
                <a:latin typeface="Arial Black" panose="020B0A04020102020204" pitchFamily="34" charset="0"/>
              </a:rPr>
              <a:t>Мы в соцсетях:</a:t>
            </a:r>
          </a:p>
          <a:p>
            <a:pPr eaLnBrk="1" hangingPunct="1"/>
            <a:endParaRPr lang="ru-RU" altLang="ru-RU" sz="2400" b="1" dirty="0">
              <a:solidFill>
                <a:schemeClr val="accent2"/>
              </a:solidFill>
              <a:latin typeface="Arial Black" panose="020B0A04020102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/>
            <a:r>
              <a:rPr lang="ru-RU" altLang="ru-RU" sz="2400" b="1" dirty="0">
                <a:solidFill>
                  <a:schemeClr val="accent2"/>
                </a:solidFill>
                <a:latin typeface="Arial Black" panose="020B0A040201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ВКонтакте</a:t>
            </a:r>
            <a:endParaRPr lang="ru-RU" altLang="ru-RU" sz="2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eaLnBrk="1" hangingPunct="1"/>
            <a:r>
              <a:rPr lang="ru-RU" sz="2400" dirty="0">
                <a:solidFill>
                  <a:schemeClr val="accent2"/>
                </a:solidFill>
                <a:latin typeface="Arial Black" panose="020B0A040201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ОК</a:t>
            </a:r>
            <a:endParaRPr lang="ru-RU" sz="2400" dirty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eaLnBrk="1" hangingPunct="1"/>
            <a:r>
              <a:rPr lang="en-US" altLang="ru-RU" sz="2400" b="1" dirty="0">
                <a:solidFill>
                  <a:schemeClr val="accent2"/>
                </a:solidFill>
                <a:latin typeface="Arial Black" panose="020B0A040201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Telegram</a:t>
            </a:r>
            <a:endParaRPr lang="ru-RU" altLang="ru-RU" sz="2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84834DB-4A83-473F-9FBB-52D2D798FACC}"/>
              </a:ext>
            </a:extLst>
          </p:cNvPr>
          <p:cNvSpPr/>
          <p:nvPr/>
        </p:nvSpPr>
        <p:spPr>
          <a:xfrm>
            <a:off x="2262978" y="1958651"/>
            <a:ext cx="6228845" cy="143976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56"/>
          </a:p>
        </p:txBody>
      </p:sp>
      <p:pic>
        <p:nvPicPr>
          <p:cNvPr id="95240" name="Рисунок 1">
            <a:extLst>
              <a:ext uri="{FF2B5EF4-FFF2-40B4-BE49-F238E27FC236}">
                <a16:creationId xmlns:a16="http://schemas.microsoft.com/office/drawing/2014/main" id="{31AC935F-AD0B-4DAC-A89E-C2687E747D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064" y="590183"/>
            <a:ext cx="1761319" cy="50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4">
            <a:extLst>
              <a:ext uri="{FF2B5EF4-FFF2-40B4-BE49-F238E27FC236}">
                <a16:creationId xmlns:a16="http://schemas.microsoft.com/office/drawing/2014/main" id="{B193BEA9-448E-42C9-8E40-B78585FA30D4}"/>
              </a:ext>
            </a:extLst>
          </p:cNvPr>
          <p:cNvGrpSpPr/>
          <p:nvPr/>
        </p:nvGrpSpPr>
        <p:grpSpPr>
          <a:xfrm>
            <a:off x="1285526" y="365126"/>
            <a:ext cx="945693" cy="958890"/>
            <a:chOff x="5008880" y="1849120"/>
            <a:chExt cx="1188720" cy="1205309"/>
          </a:xfrm>
          <a:solidFill>
            <a:srgbClr val="C59368">
              <a:alpha val="31000"/>
            </a:srgbClr>
          </a:solidFill>
        </p:grpSpPr>
        <p:sp>
          <p:nvSpPr>
            <p:cNvPr id="4" name="Овал 3">
              <a:extLst>
                <a:ext uri="{FF2B5EF4-FFF2-40B4-BE49-F238E27FC236}">
                  <a16:creationId xmlns:a16="http://schemas.microsoft.com/office/drawing/2014/main" id="{25E22A08-E137-4836-B7B6-441FB04CBA3E}"/>
                </a:ext>
              </a:extLst>
            </p:cNvPr>
            <p:cNvSpPr/>
            <p:nvPr/>
          </p:nvSpPr>
          <p:spPr>
            <a:xfrm>
              <a:off x="5008880" y="1849120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4C4CE2AB-639F-4149-86E1-48BBF646E3BF}"/>
                </a:ext>
              </a:extLst>
            </p:cNvPr>
            <p:cNvSpPr/>
            <p:nvPr/>
          </p:nvSpPr>
          <p:spPr>
            <a:xfrm>
              <a:off x="5770880" y="1849120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 dirty="0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946D7654-2FBF-45E5-9358-A4DD7A42A5FF}"/>
                </a:ext>
              </a:extLst>
            </p:cNvPr>
            <p:cNvSpPr/>
            <p:nvPr/>
          </p:nvSpPr>
          <p:spPr>
            <a:xfrm>
              <a:off x="5364480" y="2235200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68C8C5AE-7C04-41F1-AE26-A2E4DE791CFC}"/>
                </a:ext>
              </a:extLst>
            </p:cNvPr>
            <p:cNvSpPr/>
            <p:nvPr/>
          </p:nvSpPr>
          <p:spPr>
            <a:xfrm>
              <a:off x="5008880" y="2627709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/>
            </a:p>
          </p:txBody>
        </p:sp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id="{3C4D1B3B-5C40-4549-903D-E08D67E6BFC3}"/>
                </a:ext>
              </a:extLst>
            </p:cNvPr>
            <p:cNvSpPr/>
            <p:nvPr/>
          </p:nvSpPr>
          <p:spPr>
            <a:xfrm>
              <a:off x="5770880" y="2627709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 dirty="0"/>
            </a:p>
          </p:txBody>
        </p:sp>
      </p:grpSp>
      <p:grpSp>
        <p:nvGrpSpPr>
          <p:cNvPr id="3" name="Группа 6">
            <a:extLst>
              <a:ext uri="{FF2B5EF4-FFF2-40B4-BE49-F238E27FC236}">
                <a16:creationId xmlns:a16="http://schemas.microsoft.com/office/drawing/2014/main" id="{04E80537-B926-4E9E-9C3B-DE4EDB2CC111}"/>
              </a:ext>
            </a:extLst>
          </p:cNvPr>
          <p:cNvGrpSpPr/>
          <p:nvPr/>
        </p:nvGrpSpPr>
        <p:grpSpPr>
          <a:xfrm>
            <a:off x="4502646" y="5285440"/>
            <a:ext cx="1685987" cy="1171760"/>
            <a:chOff x="2418080" y="4704080"/>
            <a:chExt cx="2032000" cy="1412239"/>
          </a:xfrm>
          <a:solidFill>
            <a:srgbClr val="EDD8C2">
              <a:alpha val="20000"/>
            </a:srgbClr>
          </a:solidFill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24C8F637-A757-4D3C-B2FC-023876462F90}"/>
                </a:ext>
              </a:extLst>
            </p:cNvPr>
            <p:cNvSpPr/>
            <p:nvPr/>
          </p:nvSpPr>
          <p:spPr>
            <a:xfrm rot="2700000">
              <a:off x="367792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51C9D5B3-AC7C-4131-BB47-294E080ADE3B}"/>
                </a:ext>
              </a:extLst>
            </p:cNvPr>
            <p:cNvSpPr/>
            <p:nvPr/>
          </p:nvSpPr>
          <p:spPr>
            <a:xfrm rot="2700000">
              <a:off x="3048000" y="5344159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70AE6041-38F8-459E-B8AB-938A2F1C0135}"/>
                </a:ext>
              </a:extLst>
            </p:cNvPr>
            <p:cNvSpPr/>
            <p:nvPr/>
          </p:nvSpPr>
          <p:spPr>
            <a:xfrm rot="2700000">
              <a:off x="241808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32"/>
            </a:p>
          </p:txBody>
        </p:sp>
      </p:grpSp>
      <p:pic>
        <p:nvPicPr>
          <p:cNvPr id="95243" name="Рисунок 9">
            <a:extLst>
              <a:ext uri="{FF2B5EF4-FFF2-40B4-BE49-F238E27FC236}">
                <a16:creationId xmlns:a16="http://schemas.microsoft.com/office/drawing/2014/main" id="{0709B994-3F80-49D9-A87E-394F34C34AA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54000" contras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655" y="2448694"/>
            <a:ext cx="1982823" cy="69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0381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10123</TotalTime>
  <Words>526</Words>
  <Application>Microsoft Office PowerPoint</Application>
  <PresentationFormat>Произвольный</PresentationFormat>
  <Paragraphs>103</Paragraphs>
  <Slides>7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Synergy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Горина Екатерина Леонидовна</dc:creator>
  <cp:lastModifiedBy>Фонд Омский</cp:lastModifiedBy>
  <cp:revision>670</cp:revision>
  <cp:lastPrinted>2019-05-25T08:03:43Z</cp:lastPrinted>
  <dcterms:created xsi:type="dcterms:W3CDTF">2019-04-26T08:56:54Z</dcterms:created>
  <dcterms:modified xsi:type="dcterms:W3CDTF">2022-04-13T09:36:44Z</dcterms:modified>
</cp:coreProperties>
</file>