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3" r:id="rId1"/>
  </p:sldMasterIdLst>
  <p:notesMasterIdLst>
    <p:notesMasterId r:id="rId20"/>
  </p:notesMasterIdLst>
  <p:sldIdLst>
    <p:sldId id="256" r:id="rId2"/>
    <p:sldId id="257" r:id="rId3"/>
    <p:sldId id="283" r:id="rId4"/>
    <p:sldId id="262" r:id="rId5"/>
    <p:sldId id="261" r:id="rId6"/>
    <p:sldId id="265" r:id="rId7"/>
    <p:sldId id="263" r:id="rId8"/>
    <p:sldId id="258" r:id="rId9"/>
    <p:sldId id="285" r:id="rId10"/>
    <p:sldId id="287" r:id="rId11"/>
    <p:sldId id="289" r:id="rId12"/>
    <p:sldId id="291" r:id="rId13"/>
    <p:sldId id="294" r:id="rId14"/>
    <p:sldId id="295" r:id="rId15"/>
    <p:sldId id="286" r:id="rId16"/>
    <p:sldId id="280" r:id="rId17"/>
    <p:sldId id="275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4.6262938140987624E-3"/>
                  <c:y val="-1.853923180430357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2022 год (факт)</c:v>
                </c:pt>
                <c:pt idx="1">
                  <c:v>2023 год (факт)</c:v>
                </c:pt>
                <c:pt idx="2">
                  <c:v>2024 год (на 01.10.2024 г.)</c:v>
                </c:pt>
                <c:pt idx="3">
                  <c:v>2025 год (план)</c:v>
                </c:pt>
                <c:pt idx="4">
                  <c:v>2026 год (план)</c:v>
                </c:pt>
                <c:pt idx="5">
                  <c:v>2027 год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171397.2</c:v>
                </c:pt>
                <c:pt idx="1">
                  <c:v>233250.4</c:v>
                </c:pt>
                <c:pt idx="2">
                  <c:v>172028.79999999999</c:v>
                </c:pt>
                <c:pt idx="3">
                  <c:v>290662.09999999998</c:v>
                </c:pt>
                <c:pt idx="4">
                  <c:v>306392.8</c:v>
                </c:pt>
                <c:pt idx="5">
                  <c:v>323195.2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2022 год (факт)</c:v>
                </c:pt>
                <c:pt idx="1">
                  <c:v>2023 год (факт)</c:v>
                </c:pt>
                <c:pt idx="2">
                  <c:v>2024 год (на 01.10.2024 г.)</c:v>
                </c:pt>
                <c:pt idx="3">
                  <c:v>2025 год (план)</c:v>
                </c:pt>
                <c:pt idx="4">
                  <c:v>2026 год (план)</c:v>
                </c:pt>
                <c:pt idx="5">
                  <c:v>2027 год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931875.9</c:v>
                </c:pt>
                <c:pt idx="1">
                  <c:v>794100.3</c:v>
                </c:pt>
                <c:pt idx="2">
                  <c:v>564335.30000000005</c:v>
                </c:pt>
                <c:pt idx="3">
                  <c:v>614883.30000000005</c:v>
                </c:pt>
                <c:pt idx="4">
                  <c:v>529314.69999999972</c:v>
                </c:pt>
                <c:pt idx="5">
                  <c:v>509866.4</c:v>
                </c:pt>
              </c:numCache>
            </c:numRef>
          </c:val>
        </c:ser>
        <c:shape val="cylinder"/>
        <c:axId val="95000448"/>
        <c:axId val="95001984"/>
        <c:axId val="0"/>
      </c:bar3DChart>
      <c:catAx>
        <c:axId val="95000448"/>
        <c:scaling>
          <c:orientation val="minMax"/>
        </c:scaling>
        <c:axPos val="b"/>
        <c:tickLblPos val="nextTo"/>
        <c:crossAx val="95001984"/>
        <c:crosses val="autoZero"/>
        <c:auto val="1"/>
        <c:lblAlgn val="ctr"/>
        <c:lblOffset val="100"/>
      </c:catAx>
      <c:valAx>
        <c:axId val="95001984"/>
        <c:scaling>
          <c:orientation val="minMax"/>
        </c:scaling>
        <c:axPos val="l"/>
        <c:majorGridlines/>
        <c:numFmt formatCode="#,##0.00" sourceLinked="0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95000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82960959180272"/>
          <c:y val="0.39181776746547958"/>
          <c:w val="0.14795989549675853"/>
          <c:h val="0.54762781075602063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depthPercent val="50"/>
      <c:perspective val="0"/>
    </c:view3D>
    <c:plotArea>
      <c:layout>
        <c:manualLayout>
          <c:layoutTarget val="inner"/>
          <c:xMode val="edge"/>
          <c:yMode val="edge"/>
          <c:x val="9.9499577170823028E-2"/>
          <c:y val="1.4775482471856774E-2"/>
          <c:w val="0.90050042282917764"/>
          <c:h val="0.9839167058350823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МТ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81870.3</c:v>
                </c:pt>
                <c:pt idx="1">
                  <c:v>600</c:v>
                </c:pt>
                <c:pt idx="2">
                  <c:v>24052.7</c:v>
                </c:pt>
                <c:pt idx="3">
                  <c:v>17578.099999999973</c:v>
                </c:pt>
                <c:pt idx="4">
                  <c:v>632684.6</c:v>
                </c:pt>
                <c:pt idx="5">
                  <c:v>63361.2</c:v>
                </c:pt>
                <c:pt idx="6">
                  <c:v>25730.400000000001</c:v>
                </c:pt>
                <c:pt idx="7">
                  <c:v>9385.2000000000007</c:v>
                </c:pt>
                <c:pt idx="8">
                  <c:v>46282.9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МТ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#,##0.00</c:formatCode>
                <c:ptCount val="9"/>
                <c:pt idx="0">
                  <c:v>80496.3</c:v>
                </c:pt>
                <c:pt idx="1">
                  <c:v>190</c:v>
                </c:pt>
                <c:pt idx="2">
                  <c:v>21720.5</c:v>
                </c:pt>
                <c:pt idx="3">
                  <c:v>5403.6</c:v>
                </c:pt>
                <c:pt idx="4">
                  <c:v>579764.80000000005</c:v>
                </c:pt>
                <c:pt idx="5">
                  <c:v>66781.2</c:v>
                </c:pt>
                <c:pt idx="6">
                  <c:v>26642.9</c:v>
                </c:pt>
                <c:pt idx="7">
                  <c:v>8581.9</c:v>
                </c:pt>
                <c:pt idx="8">
                  <c:v>37026.300000000003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МТ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Лист1!$D$2:$D$10</c:f>
              <c:numCache>
                <c:formatCode>#,##0.00</c:formatCode>
                <c:ptCount val="9"/>
                <c:pt idx="0">
                  <c:v>80936.800000000003</c:v>
                </c:pt>
                <c:pt idx="1">
                  <c:v>185</c:v>
                </c:pt>
                <c:pt idx="2">
                  <c:v>23086.799999999996</c:v>
                </c:pt>
                <c:pt idx="3">
                  <c:v>5385</c:v>
                </c:pt>
                <c:pt idx="4">
                  <c:v>565378.4</c:v>
                </c:pt>
                <c:pt idx="5">
                  <c:v>66781.2</c:v>
                </c:pt>
                <c:pt idx="6">
                  <c:v>27700.2</c:v>
                </c:pt>
                <c:pt idx="7">
                  <c:v>8581.9</c:v>
                </c:pt>
                <c:pt idx="8">
                  <c:v>37026.300000000003</c:v>
                </c:pt>
              </c:numCache>
            </c:numRef>
          </c:val>
        </c:ser>
        <c:shape val="cylinder"/>
        <c:axId val="106926848"/>
        <c:axId val="106920960"/>
        <c:axId val="0"/>
      </c:bar3DChart>
      <c:valAx>
        <c:axId val="106920960"/>
        <c:scaling>
          <c:orientation val="minMax"/>
        </c:scaling>
        <c:delete val="1"/>
        <c:axPos val="b"/>
        <c:majorGridlines/>
        <c:numFmt formatCode="#,##0.00" sourceLinked="1"/>
        <c:tickLblPos val="none"/>
        <c:crossAx val="106926848"/>
        <c:crosses val="autoZero"/>
        <c:crossBetween val="between"/>
      </c:valAx>
      <c:catAx>
        <c:axId val="106926848"/>
        <c:scaling>
          <c:orientation val="minMax"/>
        </c:scaling>
        <c:axPos val="l"/>
        <c:minorGridlines/>
        <c:tickLblPos val="nextTo"/>
        <c:txPr>
          <a:bodyPr/>
          <a:lstStyle/>
          <a:p>
            <a:pPr>
              <a:defRPr sz="900" b="1" baseline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692096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86498884514435692"/>
          <c:y val="0.6975883387704005"/>
          <c:w val="0.1338186872503509"/>
          <c:h val="0.22574164390234089"/>
        </c:manualLayout>
      </c:layout>
      <c:spPr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552981570427871E-2"/>
          <c:y val="3.1767766544458023E-2"/>
          <c:w val="0.80192280921374215"/>
          <c:h val="0.9374090061585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spPr>
              <a:gradFill rotWithShape="1">
                <a:gsLst>
                  <a:gs pos="0">
                    <a:schemeClr val="accent6">
                      <a:shade val="60000"/>
                    </a:schemeClr>
                  </a:gs>
                  <a:gs pos="33000">
                    <a:schemeClr val="accent6">
                      <a:tint val="86500"/>
                    </a:schemeClr>
                  </a:gs>
                  <a:gs pos="46750">
                    <a:schemeClr val="accent6">
                      <a:tint val="71000"/>
                      <a:satMod val="112000"/>
                    </a:schemeClr>
                  </a:gs>
                  <a:gs pos="53000">
                    <a:schemeClr val="accent6">
                      <a:tint val="71000"/>
                      <a:satMod val="112000"/>
                    </a:schemeClr>
                  </a:gs>
                  <a:gs pos="68000">
                    <a:schemeClr val="accent6">
                      <a:tint val="86000"/>
                    </a:schemeClr>
                  </a:gs>
                  <a:gs pos="100000">
                    <a:schemeClr val="accent6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explosion val="15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0.25047655108611883"/>
                  <c:y val="-4.1992113597683995E-3"/>
                </c:manualLayout>
              </c:layout>
              <c:showVal val="1"/>
            </c:dLbl>
            <c:dLbl>
              <c:idx val="1"/>
              <c:layout>
                <c:manualLayout>
                  <c:x val="-7.4750948374092005E-2"/>
                  <c:y val="-0.22549648267744843"/>
                </c:manualLayout>
              </c:layout>
              <c:showVal val="1"/>
            </c:dLbl>
            <c:dLbl>
              <c:idx val="2"/>
              <c:layout>
                <c:manualLayout>
                  <c:x val="0.16421903146852618"/>
                  <c:y val="-1.0161310579017795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264302.5</c:v>
                </c:pt>
                <c:pt idx="1">
                  <c:v>280100.90000000002</c:v>
                </c:pt>
                <c:pt idx="2">
                  <c:v>295175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73660354163547126"/>
          <c:w val="0.31239805561309031"/>
          <c:h val="0.2538629621584338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5213.8</c:v>
                </c:pt>
                <c:pt idx="1">
                  <c:v>5046.6000000000004</c:v>
                </c:pt>
                <c:pt idx="2">
                  <c:v>6447.7</c:v>
                </c:pt>
              </c:numCache>
            </c:numRef>
          </c:val>
        </c:ser>
        <c:shape val="cylinder"/>
        <c:axId val="102623872"/>
        <c:axId val="103743872"/>
        <c:axId val="0"/>
      </c:bar3DChart>
      <c:catAx>
        <c:axId val="102623872"/>
        <c:scaling>
          <c:orientation val="minMax"/>
        </c:scaling>
        <c:axPos val="b"/>
        <c:tickLblPos val="nextTo"/>
        <c:crossAx val="103743872"/>
        <c:crosses val="autoZero"/>
        <c:auto val="1"/>
        <c:lblAlgn val="ctr"/>
        <c:lblOffset val="100"/>
      </c:catAx>
      <c:valAx>
        <c:axId val="103743872"/>
        <c:scaling>
          <c:orientation val="minMax"/>
        </c:scaling>
        <c:axPos val="l"/>
        <c:majorGridlines/>
        <c:numFmt formatCode="General" sourceLinked="1"/>
        <c:tickLblPos val="nextTo"/>
        <c:crossAx val="102623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33574437148362"/>
          <c:y val="0.2187509899615569"/>
          <c:w val="0.26409906696526897"/>
          <c:h val="0.2518827904151223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7011</c:v>
                </c:pt>
                <c:pt idx="1">
                  <c:v>7110</c:v>
                </c:pt>
                <c:pt idx="2">
                  <c:v>7202</c:v>
                </c:pt>
              </c:numCache>
            </c:numRef>
          </c:val>
        </c:ser>
        <c:shape val="cylinder"/>
        <c:axId val="103904768"/>
        <c:axId val="103906304"/>
        <c:axId val="0"/>
      </c:bar3DChart>
      <c:catAx>
        <c:axId val="103904768"/>
        <c:scaling>
          <c:orientation val="minMax"/>
        </c:scaling>
        <c:axPos val="b"/>
        <c:tickLblPos val="nextTo"/>
        <c:crossAx val="103906304"/>
        <c:crosses val="autoZero"/>
        <c:auto val="1"/>
        <c:lblAlgn val="ctr"/>
        <c:lblOffset val="100"/>
      </c:catAx>
      <c:valAx>
        <c:axId val="103906304"/>
        <c:scaling>
          <c:orientation val="minMax"/>
        </c:scaling>
        <c:axPos val="l"/>
        <c:majorGridlines/>
        <c:numFmt formatCode="General" sourceLinked="1"/>
        <c:tickLblPos val="nextTo"/>
        <c:crossAx val="103904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3612</c:v>
                </c:pt>
                <c:pt idx="1">
                  <c:v>3663</c:v>
                </c:pt>
                <c:pt idx="2">
                  <c:v>3711</c:v>
                </c:pt>
              </c:numCache>
            </c:numRef>
          </c:val>
        </c:ser>
        <c:shape val="cylinder"/>
        <c:axId val="104362752"/>
        <c:axId val="104364288"/>
        <c:axId val="0"/>
      </c:bar3DChart>
      <c:catAx>
        <c:axId val="104362752"/>
        <c:scaling>
          <c:orientation val="minMax"/>
        </c:scaling>
        <c:axPos val="b"/>
        <c:tickLblPos val="nextTo"/>
        <c:crossAx val="104364288"/>
        <c:crosses val="autoZero"/>
        <c:auto val="1"/>
        <c:lblAlgn val="ctr"/>
        <c:lblOffset val="100"/>
      </c:catAx>
      <c:valAx>
        <c:axId val="104364288"/>
        <c:scaling>
          <c:orientation val="minMax"/>
        </c:scaling>
        <c:axPos val="l"/>
        <c:majorGridlines/>
        <c:numFmt formatCode="General" sourceLinked="1"/>
        <c:tickLblPos val="nextTo"/>
        <c:crossAx val="104362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1112</c:v>
                </c:pt>
                <c:pt idx="1">
                  <c:v>1128</c:v>
                </c:pt>
                <c:pt idx="2">
                  <c:v>1143</c:v>
                </c:pt>
              </c:numCache>
            </c:numRef>
          </c:val>
        </c:ser>
        <c:shape val="cylinder"/>
        <c:axId val="104403712"/>
        <c:axId val="104405248"/>
        <c:axId val="0"/>
      </c:bar3DChart>
      <c:catAx>
        <c:axId val="104403712"/>
        <c:scaling>
          <c:orientation val="minMax"/>
        </c:scaling>
        <c:axPos val="b"/>
        <c:tickLblPos val="nextTo"/>
        <c:crossAx val="104405248"/>
        <c:crosses val="autoZero"/>
        <c:auto val="1"/>
        <c:lblAlgn val="ctr"/>
        <c:lblOffset val="100"/>
      </c:catAx>
      <c:valAx>
        <c:axId val="104405248"/>
        <c:scaling>
          <c:orientation val="minMax"/>
        </c:scaling>
        <c:axPos val="l"/>
        <c:majorGridlines/>
        <c:numFmt formatCode="General" sourceLinked="1"/>
        <c:tickLblPos val="nextTo"/>
        <c:crossAx val="104403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0000"/>
                  </a:schemeClr>
                </a:gs>
                <a:gs pos="33000">
                  <a:schemeClr val="accent6">
                    <a:tint val="86500"/>
                  </a:schemeClr>
                </a:gs>
                <a:gs pos="46750">
                  <a:schemeClr val="accent6">
                    <a:tint val="71000"/>
                    <a:satMod val="112000"/>
                  </a:schemeClr>
                </a:gs>
                <a:gs pos="53000">
                  <a:schemeClr val="accent6">
                    <a:tint val="71000"/>
                    <a:satMod val="112000"/>
                  </a:schemeClr>
                </a:gs>
                <a:gs pos="68000">
                  <a:schemeClr val="accent6">
                    <a:tint val="86000"/>
                  </a:schemeClr>
                </a:gs>
                <a:gs pos="100000">
                  <a:schemeClr val="accent6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5307.83</c:v>
                </c:pt>
                <c:pt idx="1">
                  <c:v>5241.33</c:v>
                </c:pt>
                <c:pt idx="2">
                  <c:v>5413.43</c:v>
                </c:pt>
              </c:numCache>
            </c:numRef>
          </c:val>
        </c:ser>
        <c:shape val="cylinder"/>
        <c:axId val="104478976"/>
        <c:axId val="104493056"/>
        <c:axId val="0"/>
      </c:bar3DChart>
      <c:catAx>
        <c:axId val="104478976"/>
        <c:scaling>
          <c:orientation val="minMax"/>
        </c:scaling>
        <c:axPos val="b"/>
        <c:tickLblPos val="nextTo"/>
        <c:crossAx val="104493056"/>
        <c:crosses val="autoZero"/>
        <c:auto val="1"/>
        <c:lblAlgn val="ctr"/>
        <c:lblOffset val="100"/>
      </c:catAx>
      <c:valAx>
        <c:axId val="104493056"/>
        <c:scaling>
          <c:orientation val="minMax"/>
        </c:scaling>
        <c:axPos val="l"/>
        <c:majorGridlines/>
        <c:numFmt formatCode="General" sourceLinked="1"/>
        <c:tickLblPos val="nextTo"/>
        <c:crossAx val="1044789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4103</c:v>
                </c:pt>
                <c:pt idx="1">
                  <c:v>4103</c:v>
                </c:pt>
                <c:pt idx="2">
                  <c:v>4103</c:v>
                </c:pt>
              </c:numCache>
            </c:numRef>
          </c:val>
        </c:ser>
        <c:shape val="cylinder"/>
        <c:axId val="103824768"/>
        <c:axId val="103830656"/>
        <c:axId val="0"/>
      </c:bar3DChart>
      <c:catAx>
        <c:axId val="103824768"/>
        <c:scaling>
          <c:orientation val="minMax"/>
        </c:scaling>
        <c:axPos val="b"/>
        <c:tickLblPos val="nextTo"/>
        <c:crossAx val="103830656"/>
        <c:crosses val="autoZero"/>
        <c:auto val="1"/>
        <c:lblAlgn val="ctr"/>
        <c:lblOffset val="100"/>
      </c:catAx>
      <c:valAx>
        <c:axId val="103830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824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0000"/>
                  </a:schemeClr>
                </a:gs>
                <a:gs pos="33000">
                  <a:schemeClr val="accent1">
                    <a:tint val="86500"/>
                  </a:schemeClr>
                </a:gs>
                <a:gs pos="46750">
                  <a:schemeClr val="accent1">
                    <a:tint val="71000"/>
                    <a:satMod val="112000"/>
                  </a:schemeClr>
                </a:gs>
                <a:gs pos="53000">
                  <a:schemeClr val="accent1">
                    <a:tint val="71000"/>
                    <a:satMod val="112000"/>
                  </a:schemeClr>
                </a:gs>
                <a:gs pos="68000">
                  <a:schemeClr val="accent1">
                    <a:tint val="86000"/>
                  </a:schemeClr>
                </a:gs>
                <a:gs pos="100000">
                  <a:schemeClr val="accent1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1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129372.5</c:v>
                </c:pt>
                <c:pt idx="1">
                  <c:v>56685.7</c:v>
                </c:pt>
                <c:pt idx="2">
                  <c:v>36362.5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478876.7</c:v>
                </c:pt>
                <c:pt idx="1">
                  <c:v>472629</c:v>
                </c:pt>
                <c:pt idx="2">
                  <c:v>473503.9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МБТ поселений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6634.3</c:v>
                </c:pt>
              </c:numCache>
            </c:numRef>
          </c:val>
        </c:ser>
        <c:shape val="cylinder"/>
        <c:axId val="106683776"/>
        <c:axId val="106689664"/>
        <c:axId val="0"/>
      </c:bar3DChart>
      <c:catAx>
        <c:axId val="106683776"/>
        <c:scaling>
          <c:orientation val="minMax"/>
        </c:scaling>
        <c:axPos val="b"/>
        <c:numFmt formatCode="General" sourceLinked="1"/>
        <c:tickLblPos val="nextTo"/>
        <c:crossAx val="106689664"/>
        <c:crosses val="autoZero"/>
        <c:auto val="1"/>
        <c:lblAlgn val="ctr"/>
        <c:lblOffset val="100"/>
      </c:catAx>
      <c:valAx>
        <c:axId val="106689664"/>
        <c:scaling>
          <c:orientation val="minMax"/>
        </c:scaling>
        <c:axPos val="l"/>
        <c:majorGridlines/>
        <c:numFmt formatCode="General" sourceLinked="1"/>
        <c:tickLblPos val="nextTo"/>
        <c:crossAx val="106683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BA9B9-BC1C-4CA4-8722-962B46C75E13}" type="doc">
      <dgm:prSet loTypeId="urn:microsoft.com/office/officeart/2005/8/layout/matrix3" loCatId="matrix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8558F2-D18C-4257-98FD-64267E042F77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Площадь муниципального района составляет </a:t>
          </a:r>
        </a:p>
        <a:p>
          <a:pPr rtl="0"/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4 331,9 кв. км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.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FC9D3726-9E8E-439A-93D7-877044215DF2}" type="parTrans" cxnId="{FD01B9BF-F409-47D2-9B94-F3258C119B1E}">
      <dgm:prSet/>
      <dgm:spPr/>
      <dgm:t>
        <a:bodyPr/>
        <a:lstStyle/>
        <a:p>
          <a:endParaRPr lang="ru-RU"/>
        </a:p>
      </dgm:t>
    </dgm:pt>
    <dgm:pt modelId="{356B36A2-60EB-4E3D-A551-91D61AF4C958}" type="sibTrans" cxnId="{FD01B9BF-F409-47D2-9B94-F3258C119B1E}">
      <dgm:prSet/>
      <dgm:spPr/>
      <dgm:t>
        <a:bodyPr/>
        <a:lstStyle/>
        <a:p>
          <a:endParaRPr lang="ru-RU"/>
        </a:p>
      </dgm:t>
    </dgm:pt>
    <dgm:pt modelId="{B89F0163-6327-42CF-8519-154C49B93058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Население района составляет </a:t>
          </a:r>
        </a:p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21 499 человек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0BE707A2-FA94-4544-B338-B308750CE6B3}" type="parTrans" cxnId="{C4925C81-8E87-4CE3-BBFD-2ED9B2A2AD23}">
      <dgm:prSet/>
      <dgm:spPr/>
      <dgm:t>
        <a:bodyPr/>
        <a:lstStyle/>
        <a:p>
          <a:endParaRPr lang="ru-RU"/>
        </a:p>
      </dgm:t>
    </dgm:pt>
    <dgm:pt modelId="{F18492D9-6C89-49CF-B0D4-10F81F9EE699}" type="sibTrans" cxnId="{C4925C81-8E87-4CE3-BBFD-2ED9B2A2AD23}">
      <dgm:prSet/>
      <dgm:spPr/>
      <dgm:t>
        <a:bodyPr/>
        <a:lstStyle/>
        <a:p>
          <a:endParaRPr lang="ru-RU"/>
        </a:p>
      </dgm:t>
    </dgm:pt>
    <dgm:pt modelId="{593BA349-0BA5-4880-89BA-D64898EF389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В состав Большереченского района входят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12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сельских и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1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городское поселение, общее количество населенных пунктов - 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54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596976CF-F532-4E48-9FDD-D25C0D812E2B}" type="parTrans" cxnId="{A5225914-F34A-470E-914A-87DA3217BA3B}">
      <dgm:prSet/>
      <dgm:spPr/>
      <dgm:t>
        <a:bodyPr/>
        <a:lstStyle/>
        <a:p>
          <a:endParaRPr lang="ru-RU"/>
        </a:p>
      </dgm:t>
    </dgm:pt>
    <dgm:pt modelId="{18920EF5-443E-4537-960D-56A9998491B3}" type="sibTrans" cxnId="{A5225914-F34A-470E-914A-87DA3217BA3B}">
      <dgm:prSet/>
      <dgm:spPr/>
      <dgm:t>
        <a:bodyPr/>
        <a:lstStyle/>
        <a:p>
          <a:endParaRPr lang="ru-RU"/>
        </a:p>
      </dgm:t>
    </dgm:pt>
    <dgm:pt modelId="{40D99257-CE88-4A4C-B267-B3F497735653}" type="pres">
      <dgm:prSet presAssocID="{ED8BA9B9-BC1C-4CA4-8722-962B46C75E1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62B8F-FDDA-4CD0-93A3-A156038FD540}" type="pres">
      <dgm:prSet presAssocID="{ED8BA9B9-BC1C-4CA4-8722-962B46C75E13}" presName="diamond" presStyleLbl="bgShp" presStyleIdx="0" presStyleCnt="1" custScaleX="106387" custLinFactNeighborX="-2381"/>
      <dgm:spPr/>
      <dgm:t>
        <a:bodyPr/>
        <a:lstStyle/>
        <a:p>
          <a:endParaRPr lang="ru-RU"/>
        </a:p>
      </dgm:t>
    </dgm:pt>
    <dgm:pt modelId="{EF612005-D609-4CF8-BC43-6BDB96F7DDE7}" type="pres">
      <dgm:prSet presAssocID="{ED8BA9B9-BC1C-4CA4-8722-962B46C75E1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70435-B257-4A8C-A882-29C9AB6AC78E}" type="pres">
      <dgm:prSet presAssocID="{ED8BA9B9-BC1C-4CA4-8722-962B46C75E13}" presName="quad2" presStyleLbl="node1" presStyleIdx="1" presStyleCnt="4" custLinFactY="6538" custLinFactNeighborX="758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14D37-B701-4B2C-BBA7-188B5A3199EC}" type="pres">
      <dgm:prSet presAssocID="{ED8BA9B9-BC1C-4CA4-8722-962B46C75E1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37D2B-9FDF-404A-BBB6-1545946BDD6C}" type="pres">
      <dgm:prSet presAssocID="{ED8BA9B9-BC1C-4CA4-8722-962B46C75E13}" presName="quad4" presStyleLbl="node1" presStyleIdx="3" presStyleCnt="4" custScaleX="93116" custScaleY="98102" custLinFactY="-5483" custLinFactNeighborX="2085" custLinFactNeighborY="-100000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4F6E95D-72C1-4D02-AE90-5CF10EF0B269}" type="presOf" srcId="{D68558F2-D18C-4257-98FD-64267E042F77}" destId="{EF612005-D609-4CF8-BC43-6BDB96F7DDE7}" srcOrd="0" destOrd="0" presId="urn:microsoft.com/office/officeart/2005/8/layout/matrix3"/>
    <dgm:cxn modelId="{25C98F97-E1A4-4E44-9298-462DCCAA2282}" type="presOf" srcId="{593BA349-0BA5-4880-89BA-D64898EF389A}" destId="{34314D37-B701-4B2C-BBA7-188B5A3199EC}" srcOrd="0" destOrd="0" presId="urn:microsoft.com/office/officeart/2005/8/layout/matrix3"/>
    <dgm:cxn modelId="{D61F7AEA-CCE1-4895-B8EF-50245525F482}" type="presOf" srcId="{ED8BA9B9-BC1C-4CA4-8722-962B46C75E13}" destId="{40D99257-CE88-4A4C-B267-B3F497735653}" srcOrd="0" destOrd="0" presId="urn:microsoft.com/office/officeart/2005/8/layout/matrix3"/>
    <dgm:cxn modelId="{A5225914-F34A-470E-914A-87DA3217BA3B}" srcId="{ED8BA9B9-BC1C-4CA4-8722-962B46C75E13}" destId="{593BA349-0BA5-4880-89BA-D64898EF389A}" srcOrd="2" destOrd="0" parTransId="{596976CF-F532-4E48-9FDD-D25C0D812E2B}" sibTransId="{18920EF5-443E-4537-960D-56A9998491B3}"/>
    <dgm:cxn modelId="{FF859120-6619-41CD-9F84-B469FCF4AA5F}" type="presOf" srcId="{B89F0163-6327-42CF-8519-154C49B93058}" destId="{72970435-B257-4A8C-A882-29C9AB6AC78E}" srcOrd="0" destOrd="0" presId="urn:microsoft.com/office/officeart/2005/8/layout/matrix3"/>
    <dgm:cxn modelId="{FD01B9BF-F409-47D2-9B94-F3258C119B1E}" srcId="{ED8BA9B9-BC1C-4CA4-8722-962B46C75E13}" destId="{D68558F2-D18C-4257-98FD-64267E042F77}" srcOrd="0" destOrd="0" parTransId="{FC9D3726-9E8E-439A-93D7-877044215DF2}" sibTransId="{356B36A2-60EB-4E3D-A551-91D61AF4C958}"/>
    <dgm:cxn modelId="{C4925C81-8E87-4CE3-BBFD-2ED9B2A2AD23}" srcId="{ED8BA9B9-BC1C-4CA4-8722-962B46C75E13}" destId="{B89F0163-6327-42CF-8519-154C49B93058}" srcOrd="1" destOrd="0" parTransId="{0BE707A2-FA94-4544-B338-B308750CE6B3}" sibTransId="{F18492D9-6C89-49CF-B0D4-10F81F9EE699}"/>
    <dgm:cxn modelId="{FFD61307-BFA1-425F-8E06-6B98513F9AFF}" type="presParOf" srcId="{40D99257-CE88-4A4C-B267-B3F497735653}" destId="{D8662B8F-FDDA-4CD0-93A3-A156038FD540}" srcOrd="0" destOrd="0" presId="urn:microsoft.com/office/officeart/2005/8/layout/matrix3"/>
    <dgm:cxn modelId="{A78B0D32-AFA2-427E-AFB4-06617BE28CFF}" type="presParOf" srcId="{40D99257-CE88-4A4C-B267-B3F497735653}" destId="{EF612005-D609-4CF8-BC43-6BDB96F7DDE7}" srcOrd="1" destOrd="0" presId="urn:microsoft.com/office/officeart/2005/8/layout/matrix3"/>
    <dgm:cxn modelId="{62FE7658-1E56-425E-83BD-77EDC57D1874}" type="presParOf" srcId="{40D99257-CE88-4A4C-B267-B3F497735653}" destId="{72970435-B257-4A8C-A882-29C9AB6AC78E}" srcOrd="2" destOrd="0" presId="urn:microsoft.com/office/officeart/2005/8/layout/matrix3"/>
    <dgm:cxn modelId="{09F6683F-39CF-48BE-AA85-7CAE7D67AE0A}" type="presParOf" srcId="{40D99257-CE88-4A4C-B267-B3F497735653}" destId="{34314D37-B701-4B2C-BBA7-188B5A3199EC}" srcOrd="3" destOrd="0" presId="urn:microsoft.com/office/officeart/2005/8/layout/matrix3"/>
    <dgm:cxn modelId="{8B96FFAD-3203-43C2-8DC9-AB1D75D9743E}" type="presParOf" srcId="{40D99257-CE88-4A4C-B267-B3F497735653}" destId="{60B37D2B-9FDF-404A-BBB6-1545946BDD6C}" srcOrd="4" destOrd="0" presId="urn:microsoft.com/office/officeart/2005/8/layout/matrix3"/>
  </dgm:cxnLst>
  <dgm:bg>
    <a:blipFill>
      <a:blip xmlns:r="http://schemas.openxmlformats.org/officeDocument/2006/relationships" r:embed="rId2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00ABF-0E1B-42BF-9B14-077D08FC92E9}" type="doc">
      <dgm:prSet loTypeId="urn:microsoft.com/office/officeart/2005/8/layout/radial1" loCatId="cycle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003B5DE6-278C-4738-B6E3-B1BA856A32C9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>
                  <a:lumMod val="75000"/>
                  <a:lumOff val="25000"/>
                </a:schemeClr>
              </a:solidFill>
            </a:rPr>
            <a:t>Бюджет</a:t>
          </a:r>
          <a:endParaRPr lang="ru-RU" b="1" dirty="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19D633BA-B3DE-4673-BC05-3FE515F84603}" type="parTrans" cxnId="{AD88EC4E-6365-4B94-A25C-52F6E4EF9A00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04CA6207-D893-40F3-83F2-DF9AE809BC9B}" type="sibTrans" cxnId="{AD88EC4E-6365-4B94-A25C-52F6E4EF9A00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E0252A9F-8F47-4B04-B6A2-9AB9D6CBA5A0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altLang="ru-RU" b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Составление проекта бюджета очередного года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AB1869F6-5C8C-4536-B9AB-7AC6DD084E68}" type="parTrans" cxnId="{EE8B5065-706A-4ED3-895F-E23B4502C7AF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A0524346-0C64-4F03-88C1-FD4CCBC00C9C}" type="sibTrans" cxnId="{EE8B5065-706A-4ED3-895F-E23B4502C7AF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1C078185-0DC4-4CF7-8932-D1796144396D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altLang="ru-RU" b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Рассмотрение проекта бюджета очередного года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192F18EA-C44E-465A-8754-1333DFF5F403}" type="parTrans" cxnId="{2720BFDC-FEAD-4A31-AFF3-7C94CCAA1F9A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02E989CB-7224-4658-BA11-C8F8F28E6BC2}" type="sibTrans" cxnId="{2720BFDC-FEAD-4A31-AFF3-7C94CCAA1F9A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980455EE-7011-471F-9720-B4B5912A548B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altLang="ru-RU" b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Утверждение бюджета очередного года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D45C60A4-F92C-4A2F-B6EF-82269FFD7B9E}" type="parTrans" cxnId="{6F14D0D6-C7D3-4235-867E-CD29F9996D1E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B72AEFA4-4911-46AE-BC72-8A7AEB11E42F}" type="sibTrans" cxnId="{6F14D0D6-C7D3-4235-867E-CD29F9996D1E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953A6461-D7E3-4AC5-B17A-11329A8D1D59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altLang="ru-RU" b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Исполнение бюджета в текущем году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09B4415E-4C4D-41D3-B732-9F680FD7E924}" type="parTrans" cxnId="{6FAFB3E1-DB32-4514-AD15-B910FB4B0FAC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7553A189-2268-4A9C-AC44-3D1E9DF707F2}" type="sibTrans" cxnId="{6FAFB3E1-DB32-4514-AD15-B910FB4B0FAC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D1613E33-91CF-4ECE-B1E6-17C077F0A046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altLang="ru-RU" b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50A331CF-5048-464F-A88E-362C74ABCF29}" type="parTrans" cxnId="{3719ABDB-679C-4C96-9EB9-28C0E98CD1D6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7B320BA5-5214-4143-BF34-AB857A0619AF}" type="sibTrans" cxnId="{3719ABDB-679C-4C96-9EB9-28C0E98CD1D6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3E5FDDE0-7F2D-4D85-B666-EA8902E01662}" type="pres">
      <dgm:prSet presAssocID="{29300ABF-0E1B-42BF-9B14-077D08FC92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B38CD5-4442-4E95-A64A-07863C2C40E9}" type="pres">
      <dgm:prSet presAssocID="{003B5DE6-278C-4738-B6E3-B1BA856A32C9}" presName="centerShape" presStyleLbl="node0" presStyleIdx="0" presStyleCnt="1"/>
      <dgm:spPr/>
      <dgm:t>
        <a:bodyPr/>
        <a:lstStyle/>
        <a:p>
          <a:endParaRPr lang="ru-RU"/>
        </a:p>
      </dgm:t>
    </dgm:pt>
    <dgm:pt modelId="{BA870FEA-C189-43AB-8C15-3A0B38221266}" type="pres">
      <dgm:prSet presAssocID="{AB1869F6-5C8C-4536-B9AB-7AC6DD084E68}" presName="Name9" presStyleLbl="parChTrans1D2" presStyleIdx="0" presStyleCnt="5"/>
      <dgm:spPr/>
      <dgm:t>
        <a:bodyPr/>
        <a:lstStyle/>
        <a:p>
          <a:endParaRPr lang="ru-RU"/>
        </a:p>
      </dgm:t>
    </dgm:pt>
    <dgm:pt modelId="{DFF89D8E-8A71-4140-9DE4-94730E69EACD}" type="pres">
      <dgm:prSet presAssocID="{AB1869F6-5C8C-4536-B9AB-7AC6DD084E6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BFAFCE3-A863-4ED5-BECA-AFAAC2F42376}" type="pres">
      <dgm:prSet presAssocID="{E0252A9F-8F47-4B04-B6A2-9AB9D6CBA5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6211C-AB03-488E-831D-0D332A396FA4}" type="pres">
      <dgm:prSet presAssocID="{192F18EA-C44E-465A-8754-1333DFF5F403}" presName="Name9" presStyleLbl="parChTrans1D2" presStyleIdx="1" presStyleCnt="5"/>
      <dgm:spPr/>
      <dgm:t>
        <a:bodyPr/>
        <a:lstStyle/>
        <a:p>
          <a:endParaRPr lang="ru-RU"/>
        </a:p>
      </dgm:t>
    </dgm:pt>
    <dgm:pt modelId="{E94EE8FC-BE5F-4898-9314-990798306930}" type="pres">
      <dgm:prSet presAssocID="{192F18EA-C44E-465A-8754-1333DFF5F403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51FF99B-BBB8-419E-B8D7-7EF0BA520577}" type="pres">
      <dgm:prSet presAssocID="{1C078185-0DC4-4CF7-8932-D1796144396D}" presName="node" presStyleLbl="node1" presStyleIdx="1" presStyleCnt="5" custRadScaleRad="99587" custRadScaleInc="2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82FC1-C30C-4F86-A0B4-43EB060E4B31}" type="pres">
      <dgm:prSet presAssocID="{D45C60A4-F92C-4A2F-B6EF-82269FFD7B9E}" presName="Name9" presStyleLbl="parChTrans1D2" presStyleIdx="2" presStyleCnt="5"/>
      <dgm:spPr/>
      <dgm:t>
        <a:bodyPr/>
        <a:lstStyle/>
        <a:p>
          <a:endParaRPr lang="ru-RU"/>
        </a:p>
      </dgm:t>
    </dgm:pt>
    <dgm:pt modelId="{CC656652-0CE7-47EA-8D59-B59E0FA5F798}" type="pres">
      <dgm:prSet presAssocID="{D45C60A4-F92C-4A2F-B6EF-82269FFD7B9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D5BDE8D-C8A5-4C34-A251-13C5F0E17B3A}" type="pres">
      <dgm:prSet presAssocID="{980455EE-7011-471F-9720-B4B5912A54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87994-FEE6-4FB3-938A-85474ACCFC92}" type="pres">
      <dgm:prSet presAssocID="{09B4415E-4C4D-41D3-B732-9F680FD7E924}" presName="Name9" presStyleLbl="parChTrans1D2" presStyleIdx="3" presStyleCnt="5"/>
      <dgm:spPr/>
      <dgm:t>
        <a:bodyPr/>
        <a:lstStyle/>
        <a:p>
          <a:endParaRPr lang="ru-RU"/>
        </a:p>
      </dgm:t>
    </dgm:pt>
    <dgm:pt modelId="{B56185AF-322F-47D6-AEE6-2F1F59072E5F}" type="pres">
      <dgm:prSet presAssocID="{09B4415E-4C4D-41D3-B732-9F680FD7E92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8EF27E3-DA61-4751-9807-E76A0E194565}" type="pres">
      <dgm:prSet presAssocID="{953A6461-D7E3-4AC5-B17A-11329A8D1D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502BD-9290-4F13-945C-FFD88BA65364}" type="pres">
      <dgm:prSet presAssocID="{50A331CF-5048-464F-A88E-362C74ABCF29}" presName="Name9" presStyleLbl="parChTrans1D2" presStyleIdx="4" presStyleCnt="5"/>
      <dgm:spPr/>
      <dgm:t>
        <a:bodyPr/>
        <a:lstStyle/>
        <a:p>
          <a:endParaRPr lang="ru-RU"/>
        </a:p>
      </dgm:t>
    </dgm:pt>
    <dgm:pt modelId="{A83E334B-4933-4005-9AF8-EF93330D8D80}" type="pres">
      <dgm:prSet presAssocID="{50A331CF-5048-464F-A88E-362C74ABCF2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D3030508-4FF0-41CF-90D3-083BB8090193}" type="pres">
      <dgm:prSet presAssocID="{D1613E33-91CF-4ECE-B1E6-17C077F0A046}" presName="node" presStyleLbl="node1" presStyleIdx="4" presStyleCnt="5" custRadScaleRad="100974" custRadScaleInc="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4D0D6-C7D3-4235-867E-CD29F9996D1E}" srcId="{003B5DE6-278C-4738-B6E3-B1BA856A32C9}" destId="{980455EE-7011-471F-9720-B4B5912A548B}" srcOrd="2" destOrd="0" parTransId="{D45C60A4-F92C-4A2F-B6EF-82269FFD7B9E}" sibTransId="{B72AEFA4-4911-46AE-BC72-8A7AEB11E42F}"/>
    <dgm:cxn modelId="{C185E1B7-EBDA-49FE-8059-5F5EEC3428FE}" type="presOf" srcId="{D1613E33-91CF-4ECE-B1E6-17C077F0A046}" destId="{D3030508-4FF0-41CF-90D3-083BB8090193}" srcOrd="0" destOrd="0" presId="urn:microsoft.com/office/officeart/2005/8/layout/radial1"/>
    <dgm:cxn modelId="{CEF1B267-4D2A-4082-BD49-04465B39D385}" type="presOf" srcId="{29300ABF-0E1B-42BF-9B14-077D08FC92E9}" destId="{3E5FDDE0-7F2D-4D85-B666-EA8902E01662}" srcOrd="0" destOrd="0" presId="urn:microsoft.com/office/officeart/2005/8/layout/radial1"/>
    <dgm:cxn modelId="{2720BFDC-FEAD-4A31-AFF3-7C94CCAA1F9A}" srcId="{003B5DE6-278C-4738-B6E3-B1BA856A32C9}" destId="{1C078185-0DC4-4CF7-8932-D1796144396D}" srcOrd="1" destOrd="0" parTransId="{192F18EA-C44E-465A-8754-1333DFF5F403}" sibTransId="{02E989CB-7224-4658-BA11-C8F8F28E6BC2}"/>
    <dgm:cxn modelId="{4F5750C2-CC31-4642-A403-C59289A7C21F}" type="presOf" srcId="{1C078185-0DC4-4CF7-8932-D1796144396D}" destId="{A51FF99B-BBB8-419E-B8D7-7EF0BA520577}" srcOrd="0" destOrd="0" presId="urn:microsoft.com/office/officeart/2005/8/layout/radial1"/>
    <dgm:cxn modelId="{6FAFB3E1-DB32-4514-AD15-B910FB4B0FAC}" srcId="{003B5DE6-278C-4738-B6E3-B1BA856A32C9}" destId="{953A6461-D7E3-4AC5-B17A-11329A8D1D59}" srcOrd="3" destOrd="0" parTransId="{09B4415E-4C4D-41D3-B732-9F680FD7E924}" sibTransId="{7553A189-2268-4A9C-AC44-3D1E9DF707F2}"/>
    <dgm:cxn modelId="{CDCAF54C-8A52-4936-8A74-43FFC1FFAE81}" type="presOf" srcId="{50A331CF-5048-464F-A88E-362C74ABCF29}" destId="{DD7502BD-9290-4F13-945C-FFD88BA65364}" srcOrd="0" destOrd="0" presId="urn:microsoft.com/office/officeart/2005/8/layout/radial1"/>
    <dgm:cxn modelId="{63BA2714-87F3-4A33-8C9B-65D9103C9350}" type="presOf" srcId="{09B4415E-4C4D-41D3-B732-9F680FD7E924}" destId="{77487994-FEE6-4FB3-938A-85474ACCFC92}" srcOrd="0" destOrd="0" presId="urn:microsoft.com/office/officeart/2005/8/layout/radial1"/>
    <dgm:cxn modelId="{CA2B13CC-1AA3-49D5-B632-678D955CF2BE}" type="presOf" srcId="{953A6461-D7E3-4AC5-B17A-11329A8D1D59}" destId="{68EF27E3-DA61-4751-9807-E76A0E194565}" srcOrd="0" destOrd="0" presId="urn:microsoft.com/office/officeart/2005/8/layout/radial1"/>
    <dgm:cxn modelId="{FF21D8C0-9C77-4D95-90F5-FFC2D456B7E0}" type="presOf" srcId="{192F18EA-C44E-465A-8754-1333DFF5F403}" destId="{E94EE8FC-BE5F-4898-9314-990798306930}" srcOrd="1" destOrd="0" presId="urn:microsoft.com/office/officeart/2005/8/layout/radial1"/>
    <dgm:cxn modelId="{FA268CF8-C90F-46B9-814F-1A683AB0D51C}" type="presOf" srcId="{D45C60A4-F92C-4A2F-B6EF-82269FFD7B9E}" destId="{CC656652-0CE7-47EA-8D59-B59E0FA5F798}" srcOrd="1" destOrd="0" presId="urn:microsoft.com/office/officeart/2005/8/layout/radial1"/>
    <dgm:cxn modelId="{3719ABDB-679C-4C96-9EB9-28C0E98CD1D6}" srcId="{003B5DE6-278C-4738-B6E3-B1BA856A32C9}" destId="{D1613E33-91CF-4ECE-B1E6-17C077F0A046}" srcOrd="4" destOrd="0" parTransId="{50A331CF-5048-464F-A88E-362C74ABCF29}" sibTransId="{7B320BA5-5214-4143-BF34-AB857A0619AF}"/>
    <dgm:cxn modelId="{D6DB130E-E579-4E4A-9E25-BD6AE25C62D2}" type="presOf" srcId="{AB1869F6-5C8C-4536-B9AB-7AC6DD084E68}" destId="{BA870FEA-C189-43AB-8C15-3A0B38221266}" srcOrd="0" destOrd="0" presId="urn:microsoft.com/office/officeart/2005/8/layout/radial1"/>
    <dgm:cxn modelId="{AD88EC4E-6365-4B94-A25C-52F6E4EF9A00}" srcId="{29300ABF-0E1B-42BF-9B14-077D08FC92E9}" destId="{003B5DE6-278C-4738-B6E3-B1BA856A32C9}" srcOrd="0" destOrd="0" parTransId="{19D633BA-B3DE-4673-BC05-3FE515F84603}" sibTransId="{04CA6207-D893-40F3-83F2-DF9AE809BC9B}"/>
    <dgm:cxn modelId="{E7C2E2DA-193A-48A8-9C40-EAE899E7CE93}" type="presOf" srcId="{980455EE-7011-471F-9720-B4B5912A548B}" destId="{FD5BDE8D-C8A5-4C34-A251-13C5F0E17B3A}" srcOrd="0" destOrd="0" presId="urn:microsoft.com/office/officeart/2005/8/layout/radial1"/>
    <dgm:cxn modelId="{83F35B20-BD9C-4ADE-BE8A-4285C7B26075}" type="presOf" srcId="{50A331CF-5048-464F-A88E-362C74ABCF29}" destId="{A83E334B-4933-4005-9AF8-EF93330D8D80}" srcOrd="1" destOrd="0" presId="urn:microsoft.com/office/officeart/2005/8/layout/radial1"/>
    <dgm:cxn modelId="{EE8B5065-706A-4ED3-895F-E23B4502C7AF}" srcId="{003B5DE6-278C-4738-B6E3-B1BA856A32C9}" destId="{E0252A9F-8F47-4B04-B6A2-9AB9D6CBA5A0}" srcOrd="0" destOrd="0" parTransId="{AB1869F6-5C8C-4536-B9AB-7AC6DD084E68}" sibTransId="{A0524346-0C64-4F03-88C1-FD4CCBC00C9C}"/>
    <dgm:cxn modelId="{9A4CDA5C-C26F-4DB1-B266-95B7B5EB80D8}" type="presOf" srcId="{D45C60A4-F92C-4A2F-B6EF-82269FFD7B9E}" destId="{60082FC1-C30C-4F86-A0B4-43EB060E4B31}" srcOrd="0" destOrd="0" presId="urn:microsoft.com/office/officeart/2005/8/layout/radial1"/>
    <dgm:cxn modelId="{E0A30C00-A94B-4C35-91DA-D1F4EA758E61}" type="presOf" srcId="{E0252A9F-8F47-4B04-B6A2-9AB9D6CBA5A0}" destId="{CBFAFCE3-A863-4ED5-BECA-AFAAC2F42376}" srcOrd="0" destOrd="0" presId="urn:microsoft.com/office/officeart/2005/8/layout/radial1"/>
    <dgm:cxn modelId="{4098F0EA-397B-4719-BECA-2B1C08BAB204}" type="presOf" srcId="{192F18EA-C44E-465A-8754-1333DFF5F403}" destId="{2D26211C-AB03-488E-831D-0D332A396FA4}" srcOrd="0" destOrd="0" presId="urn:microsoft.com/office/officeart/2005/8/layout/radial1"/>
    <dgm:cxn modelId="{D3C419B8-91A7-4F5A-9379-24EA3168AEDD}" type="presOf" srcId="{003B5DE6-278C-4738-B6E3-B1BA856A32C9}" destId="{4CB38CD5-4442-4E95-A64A-07863C2C40E9}" srcOrd="0" destOrd="0" presId="urn:microsoft.com/office/officeart/2005/8/layout/radial1"/>
    <dgm:cxn modelId="{EBE45C70-59F2-4467-9686-8C8772967CD7}" type="presOf" srcId="{09B4415E-4C4D-41D3-B732-9F680FD7E924}" destId="{B56185AF-322F-47D6-AEE6-2F1F59072E5F}" srcOrd="1" destOrd="0" presId="urn:microsoft.com/office/officeart/2005/8/layout/radial1"/>
    <dgm:cxn modelId="{43DFCE45-A5CB-4033-8614-FAD47CCFB77B}" type="presOf" srcId="{AB1869F6-5C8C-4536-B9AB-7AC6DD084E68}" destId="{DFF89D8E-8A71-4140-9DE4-94730E69EACD}" srcOrd="1" destOrd="0" presId="urn:microsoft.com/office/officeart/2005/8/layout/radial1"/>
    <dgm:cxn modelId="{CD9C5F94-9028-47AB-B0DF-6C5595E0EF46}" type="presParOf" srcId="{3E5FDDE0-7F2D-4D85-B666-EA8902E01662}" destId="{4CB38CD5-4442-4E95-A64A-07863C2C40E9}" srcOrd="0" destOrd="0" presId="urn:microsoft.com/office/officeart/2005/8/layout/radial1"/>
    <dgm:cxn modelId="{967E9365-7DE9-4FF1-99EC-9B4D5EEAFD6B}" type="presParOf" srcId="{3E5FDDE0-7F2D-4D85-B666-EA8902E01662}" destId="{BA870FEA-C189-43AB-8C15-3A0B38221266}" srcOrd="1" destOrd="0" presId="urn:microsoft.com/office/officeart/2005/8/layout/radial1"/>
    <dgm:cxn modelId="{944BBD07-FDD8-4CD0-A02C-56567104A6F5}" type="presParOf" srcId="{BA870FEA-C189-43AB-8C15-3A0B38221266}" destId="{DFF89D8E-8A71-4140-9DE4-94730E69EACD}" srcOrd="0" destOrd="0" presId="urn:microsoft.com/office/officeart/2005/8/layout/radial1"/>
    <dgm:cxn modelId="{1F76086B-2AA2-4C9F-9459-67A1974DFEE7}" type="presParOf" srcId="{3E5FDDE0-7F2D-4D85-B666-EA8902E01662}" destId="{CBFAFCE3-A863-4ED5-BECA-AFAAC2F42376}" srcOrd="2" destOrd="0" presId="urn:microsoft.com/office/officeart/2005/8/layout/radial1"/>
    <dgm:cxn modelId="{C3697353-0CA5-46BB-8E7E-1D6BE2816F94}" type="presParOf" srcId="{3E5FDDE0-7F2D-4D85-B666-EA8902E01662}" destId="{2D26211C-AB03-488E-831D-0D332A396FA4}" srcOrd="3" destOrd="0" presId="urn:microsoft.com/office/officeart/2005/8/layout/radial1"/>
    <dgm:cxn modelId="{99E2A001-1E03-4D32-84B1-D778EF678ACA}" type="presParOf" srcId="{2D26211C-AB03-488E-831D-0D332A396FA4}" destId="{E94EE8FC-BE5F-4898-9314-990798306930}" srcOrd="0" destOrd="0" presId="urn:microsoft.com/office/officeart/2005/8/layout/radial1"/>
    <dgm:cxn modelId="{C8585091-239F-41D8-89DE-D4307834C646}" type="presParOf" srcId="{3E5FDDE0-7F2D-4D85-B666-EA8902E01662}" destId="{A51FF99B-BBB8-419E-B8D7-7EF0BA520577}" srcOrd="4" destOrd="0" presId="urn:microsoft.com/office/officeart/2005/8/layout/radial1"/>
    <dgm:cxn modelId="{C01101B4-02A0-4970-B1CB-A8DF09C0C73B}" type="presParOf" srcId="{3E5FDDE0-7F2D-4D85-B666-EA8902E01662}" destId="{60082FC1-C30C-4F86-A0B4-43EB060E4B31}" srcOrd="5" destOrd="0" presId="urn:microsoft.com/office/officeart/2005/8/layout/radial1"/>
    <dgm:cxn modelId="{53C30EAE-B5BA-404E-B7F8-D72F49F30F03}" type="presParOf" srcId="{60082FC1-C30C-4F86-A0B4-43EB060E4B31}" destId="{CC656652-0CE7-47EA-8D59-B59E0FA5F798}" srcOrd="0" destOrd="0" presId="urn:microsoft.com/office/officeart/2005/8/layout/radial1"/>
    <dgm:cxn modelId="{32CB0931-2E5E-4058-812F-F44080D36D76}" type="presParOf" srcId="{3E5FDDE0-7F2D-4D85-B666-EA8902E01662}" destId="{FD5BDE8D-C8A5-4C34-A251-13C5F0E17B3A}" srcOrd="6" destOrd="0" presId="urn:microsoft.com/office/officeart/2005/8/layout/radial1"/>
    <dgm:cxn modelId="{78DF8E65-F773-411C-B3F5-90A6CBB92442}" type="presParOf" srcId="{3E5FDDE0-7F2D-4D85-B666-EA8902E01662}" destId="{77487994-FEE6-4FB3-938A-85474ACCFC92}" srcOrd="7" destOrd="0" presId="urn:microsoft.com/office/officeart/2005/8/layout/radial1"/>
    <dgm:cxn modelId="{4C7DD972-6B17-4467-A81D-A2FE4133CAB8}" type="presParOf" srcId="{77487994-FEE6-4FB3-938A-85474ACCFC92}" destId="{B56185AF-322F-47D6-AEE6-2F1F59072E5F}" srcOrd="0" destOrd="0" presId="urn:microsoft.com/office/officeart/2005/8/layout/radial1"/>
    <dgm:cxn modelId="{C023EBF3-E0AF-4BE5-B10C-E22D764DB446}" type="presParOf" srcId="{3E5FDDE0-7F2D-4D85-B666-EA8902E01662}" destId="{68EF27E3-DA61-4751-9807-E76A0E194565}" srcOrd="8" destOrd="0" presId="urn:microsoft.com/office/officeart/2005/8/layout/radial1"/>
    <dgm:cxn modelId="{CBE02953-3BB2-45B2-BD35-B84B89A1AA65}" type="presParOf" srcId="{3E5FDDE0-7F2D-4D85-B666-EA8902E01662}" destId="{DD7502BD-9290-4F13-945C-FFD88BA65364}" srcOrd="9" destOrd="0" presId="urn:microsoft.com/office/officeart/2005/8/layout/radial1"/>
    <dgm:cxn modelId="{B4783FAD-A6BE-4507-B041-058F6CBC9F7C}" type="presParOf" srcId="{DD7502BD-9290-4F13-945C-FFD88BA65364}" destId="{A83E334B-4933-4005-9AF8-EF93330D8D80}" srcOrd="0" destOrd="0" presId="urn:microsoft.com/office/officeart/2005/8/layout/radial1"/>
    <dgm:cxn modelId="{EA075887-D71D-45DF-90CD-96C9F6D273D4}" type="presParOf" srcId="{3E5FDDE0-7F2D-4D85-B666-EA8902E01662}" destId="{D3030508-4FF0-41CF-90D3-083BB809019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A6A3BA-CBB5-4161-B069-1A89E41E515D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</dgm:pt>
    <dgm:pt modelId="{6E3D9F80-02EB-4226-9531-1F071871ADA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Глава муниципального образования</a:t>
          </a:r>
        </a:p>
        <a:p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94361BB4-B3A0-439B-AAA8-978455D1E417}" type="parTrans" cxnId="{C6AF654A-ED84-4C1C-935D-71CBFE8D6CD3}">
      <dgm:prSet/>
      <dgm:spPr/>
      <dgm:t>
        <a:bodyPr/>
        <a:lstStyle/>
        <a:p>
          <a:endParaRPr lang="ru-RU"/>
        </a:p>
      </dgm:t>
    </dgm:pt>
    <dgm:pt modelId="{FFEC1F85-5883-42D1-8645-BAE6F66ADC6A}" type="sibTrans" cxnId="{C6AF654A-ED84-4C1C-935D-71CBFE8D6CD3}">
      <dgm:prSet/>
      <dgm:spPr/>
      <dgm:t>
        <a:bodyPr/>
        <a:lstStyle/>
        <a:p>
          <a:endParaRPr lang="ru-RU"/>
        </a:p>
      </dgm:t>
    </dgm:pt>
    <dgm:pt modelId="{C0F4BFDE-D694-4121-AC9A-2E8256FB7D4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Представительные органы местного самоуправления</a:t>
          </a:r>
        </a:p>
        <a:p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9ADF4E03-41C5-4493-A449-2AB3DF0132E3}" type="parTrans" cxnId="{358FD799-CC89-49DA-8D6E-8BDD6F1FE383}">
      <dgm:prSet/>
      <dgm:spPr/>
      <dgm:t>
        <a:bodyPr/>
        <a:lstStyle/>
        <a:p>
          <a:endParaRPr lang="ru-RU"/>
        </a:p>
      </dgm:t>
    </dgm:pt>
    <dgm:pt modelId="{C4D3C923-E758-43AB-86DD-5657BBC91A1A}" type="sibTrans" cxnId="{358FD799-CC89-49DA-8D6E-8BDD6F1FE383}">
      <dgm:prSet/>
      <dgm:spPr/>
      <dgm:t>
        <a:bodyPr/>
        <a:lstStyle/>
        <a:p>
          <a:endParaRPr lang="ru-RU"/>
        </a:p>
      </dgm:t>
    </dgm:pt>
    <dgm:pt modelId="{DD0ECFFD-B5C8-47F8-BAF5-4AE4007F2980}">
      <dgm:prSet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Исполнительно-распорядительные органы муниципальных образований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AED12006-46EE-4F86-B6C2-76684223DB48}" type="parTrans" cxnId="{D066AD19-5577-46AD-97C7-5BC4576C3146}">
      <dgm:prSet/>
      <dgm:spPr/>
      <dgm:t>
        <a:bodyPr/>
        <a:lstStyle/>
        <a:p>
          <a:endParaRPr lang="ru-RU"/>
        </a:p>
      </dgm:t>
    </dgm:pt>
    <dgm:pt modelId="{E0CBA3AA-BEA6-49D3-923F-A541AC5ADAD9}" type="sibTrans" cxnId="{D066AD19-5577-46AD-97C7-5BC4576C3146}">
      <dgm:prSet/>
      <dgm:spPr/>
      <dgm:t>
        <a:bodyPr/>
        <a:lstStyle/>
        <a:p>
          <a:endParaRPr lang="ru-RU"/>
        </a:p>
      </dgm:t>
    </dgm:pt>
    <dgm:pt modelId="{E3E5C1AA-5B4C-442A-8A7A-E30E72B19F61}">
      <dgm:prSet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Органы государственного (муниципального) финансового контроля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082709D3-D595-41FE-844B-38A14C67046F}" type="parTrans" cxnId="{049E1DBC-0E9F-44C8-B12D-CA8FCB90D323}">
      <dgm:prSet/>
      <dgm:spPr/>
      <dgm:t>
        <a:bodyPr/>
        <a:lstStyle/>
        <a:p>
          <a:endParaRPr lang="ru-RU"/>
        </a:p>
      </dgm:t>
    </dgm:pt>
    <dgm:pt modelId="{35E6F883-04E4-4F71-96E3-1E4A27883EC3}" type="sibTrans" cxnId="{049E1DBC-0E9F-44C8-B12D-CA8FCB90D323}">
      <dgm:prSet/>
      <dgm:spPr/>
      <dgm:t>
        <a:bodyPr/>
        <a:lstStyle/>
        <a:p>
          <a:endParaRPr lang="ru-RU"/>
        </a:p>
      </dgm:t>
    </dgm:pt>
    <dgm:pt modelId="{B36FF7CE-668B-425B-85A9-98BF6F519F93}">
      <dgm:prSet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Главные распорядители бюджетных средств;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588D20E7-C56F-4974-9D19-7DD054E38F0E}" type="parTrans" cxnId="{FF75BB19-1B13-4BA4-8728-509D31252734}">
      <dgm:prSet/>
      <dgm:spPr/>
      <dgm:t>
        <a:bodyPr/>
        <a:lstStyle/>
        <a:p>
          <a:endParaRPr lang="ru-RU"/>
        </a:p>
      </dgm:t>
    </dgm:pt>
    <dgm:pt modelId="{67E43CC7-264F-4758-A82A-B2CA5F1B3D8F}" type="sibTrans" cxnId="{FF75BB19-1B13-4BA4-8728-509D31252734}">
      <dgm:prSet/>
      <dgm:spPr/>
      <dgm:t>
        <a:bodyPr/>
        <a:lstStyle/>
        <a:p>
          <a:endParaRPr lang="ru-RU"/>
        </a:p>
      </dgm:t>
    </dgm:pt>
    <dgm:pt modelId="{56329CF9-0E46-4FA7-BB69-BCDF5C09410C}">
      <dgm:prSet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Главные администраторы (администраторы) доходов бюджета;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4831E25A-67C1-4751-813D-5848D5616200}" type="parTrans" cxnId="{EC755900-CA02-475F-842B-B439E5F06851}">
      <dgm:prSet/>
      <dgm:spPr/>
      <dgm:t>
        <a:bodyPr/>
        <a:lstStyle/>
        <a:p>
          <a:endParaRPr lang="ru-RU"/>
        </a:p>
      </dgm:t>
    </dgm:pt>
    <dgm:pt modelId="{5F98CE9C-CC8A-48DF-8C65-1B9B71EAB9E1}" type="sibTrans" cxnId="{EC755900-CA02-475F-842B-B439E5F06851}">
      <dgm:prSet/>
      <dgm:spPr/>
      <dgm:t>
        <a:bodyPr/>
        <a:lstStyle/>
        <a:p>
          <a:endParaRPr lang="ru-RU"/>
        </a:p>
      </dgm:t>
    </dgm:pt>
    <dgm:pt modelId="{5F4C96A7-4AE4-4F47-BB6D-6FA8DBA0CA76}">
      <dgm:prSet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Получатели бюджетных средств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A4BEE41C-E3B4-41CB-99C7-1657E7FDADFC}" type="parTrans" cxnId="{661C7370-5C1C-4967-96BD-A3C954025A3D}">
      <dgm:prSet/>
      <dgm:spPr/>
      <dgm:t>
        <a:bodyPr/>
        <a:lstStyle/>
        <a:p>
          <a:endParaRPr lang="ru-RU"/>
        </a:p>
      </dgm:t>
    </dgm:pt>
    <dgm:pt modelId="{1D1A4D45-1711-427D-8912-099184D2678B}" type="sibTrans" cxnId="{661C7370-5C1C-4967-96BD-A3C954025A3D}">
      <dgm:prSet/>
      <dgm:spPr/>
      <dgm:t>
        <a:bodyPr/>
        <a:lstStyle/>
        <a:p>
          <a:endParaRPr lang="ru-RU"/>
        </a:p>
      </dgm:t>
    </dgm:pt>
    <dgm:pt modelId="{64F96E6B-7BCB-411E-9C14-F49D1BD6DBA9}" type="pres">
      <dgm:prSet presAssocID="{4CA6A3BA-CBB5-4161-B069-1A89E41E515D}" presName="Name0" presStyleCnt="0">
        <dgm:presLayoutVars>
          <dgm:dir/>
          <dgm:animLvl val="lvl"/>
          <dgm:resizeHandles val="exact"/>
        </dgm:presLayoutVars>
      </dgm:prSet>
      <dgm:spPr/>
    </dgm:pt>
    <dgm:pt modelId="{A089B386-DF79-442A-BE66-18685FEE1989}" type="pres">
      <dgm:prSet presAssocID="{5F4C96A7-4AE4-4F47-BB6D-6FA8DBA0CA76}" presName="boxAndChildren" presStyleCnt="0"/>
      <dgm:spPr/>
    </dgm:pt>
    <dgm:pt modelId="{89A629D0-38B2-4843-B25B-CDCB430B2CDC}" type="pres">
      <dgm:prSet presAssocID="{5F4C96A7-4AE4-4F47-BB6D-6FA8DBA0CA76}" presName="parentTextBox" presStyleLbl="node1" presStyleIdx="0" presStyleCnt="7" custLinFactNeighborY="31"/>
      <dgm:spPr/>
      <dgm:t>
        <a:bodyPr/>
        <a:lstStyle/>
        <a:p>
          <a:endParaRPr lang="ru-RU"/>
        </a:p>
      </dgm:t>
    </dgm:pt>
    <dgm:pt modelId="{8ACFAA30-16E6-4460-AB82-F00E7FBDDBED}" type="pres">
      <dgm:prSet presAssocID="{5F98CE9C-CC8A-48DF-8C65-1B9B71EAB9E1}" presName="sp" presStyleCnt="0"/>
      <dgm:spPr/>
    </dgm:pt>
    <dgm:pt modelId="{40E2DF22-5FD9-4442-99F8-175848B48D1D}" type="pres">
      <dgm:prSet presAssocID="{56329CF9-0E46-4FA7-BB69-BCDF5C09410C}" presName="arrowAndChildren" presStyleCnt="0"/>
      <dgm:spPr/>
    </dgm:pt>
    <dgm:pt modelId="{6665E1FE-1B08-4FE7-8B6E-E63A3EE6D29B}" type="pres">
      <dgm:prSet presAssocID="{56329CF9-0E46-4FA7-BB69-BCDF5C09410C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CF968CCE-EA49-4585-8094-068FE0235F8D}" type="pres">
      <dgm:prSet presAssocID="{67E43CC7-264F-4758-A82A-B2CA5F1B3D8F}" presName="sp" presStyleCnt="0"/>
      <dgm:spPr/>
    </dgm:pt>
    <dgm:pt modelId="{265A5C69-E490-4F6E-8D5B-83701736B4F7}" type="pres">
      <dgm:prSet presAssocID="{B36FF7CE-668B-425B-85A9-98BF6F519F93}" presName="arrowAndChildren" presStyleCnt="0"/>
      <dgm:spPr/>
    </dgm:pt>
    <dgm:pt modelId="{0FA75D65-1E24-4ACC-9758-74C3BD4CB88B}" type="pres">
      <dgm:prSet presAssocID="{B36FF7CE-668B-425B-85A9-98BF6F519F93}" presName="parentTextArrow" presStyleLbl="node1" presStyleIdx="2" presStyleCnt="7" custLinFactNeighborY="-2375"/>
      <dgm:spPr/>
      <dgm:t>
        <a:bodyPr/>
        <a:lstStyle/>
        <a:p>
          <a:endParaRPr lang="ru-RU"/>
        </a:p>
      </dgm:t>
    </dgm:pt>
    <dgm:pt modelId="{DF3301AE-EA9E-4814-99F7-54D62467A5A5}" type="pres">
      <dgm:prSet presAssocID="{35E6F883-04E4-4F71-96E3-1E4A27883EC3}" presName="sp" presStyleCnt="0"/>
      <dgm:spPr/>
    </dgm:pt>
    <dgm:pt modelId="{9790016E-E9B1-4266-AF60-D9033199432E}" type="pres">
      <dgm:prSet presAssocID="{E3E5C1AA-5B4C-442A-8A7A-E30E72B19F61}" presName="arrowAndChildren" presStyleCnt="0"/>
      <dgm:spPr/>
    </dgm:pt>
    <dgm:pt modelId="{94AE8D28-99A7-4D98-81EE-84C74676C2CC}" type="pres">
      <dgm:prSet presAssocID="{E3E5C1AA-5B4C-442A-8A7A-E30E72B19F61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16486655-AA79-4FED-9F84-760B0FD854DC}" type="pres">
      <dgm:prSet presAssocID="{E0CBA3AA-BEA6-49D3-923F-A541AC5ADAD9}" presName="sp" presStyleCnt="0"/>
      <dgm:spPr/>
    </dgm:pt>
    <dgm:pt modelId="{F27D4438-FA83-4542-8C79-E76B0F9A8600}" type="pres">
      <dgm:prSet presAssocID="{DD0ECFFD-B5C8-47F8-BAF5-4AE4007F2980}" presName="arrowAndChildren" presStyleCnt="0"/>
      <dgm:spPr/>
    </dgm:pt>
    <dgm:pt modelId="{735EBAC9-CE48-4F43-9384-9C149D4C22E3}" type="pres">
      <dgm:prSet presAssocID="{DD0ECFFD-B5C8-47F8-BAF5-4AE4007F2980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3DB2E57F-1475-4223-9717-220DF6542E81}" type="pres">
      <dgm:prSet presAssocID="{C4D3C923-E758-43AB-86DD-5657BBC91A1A}" presName="sp" presStyleCnt="0"/>
      <dgm:spPr/>
    </dgm:pt>
    <dgm:pt modelId="{FB7ACFC1-4496-4A0E-B730-C40F138374CF}" type="pres">
      <dgm:prSet presAssocID="{C0F4BFDE-D694-4121-AC9A-2E8256FB7D4B}" presName="arrowAndChildren" presStyleCnt="0"/>
      <dgm:spPr/>
    </dgm:pt>
    <dgm:pt modelId="{519A0354-47B8-4552-86C0-B31A02FA5700}" type="pres">
      <dgm:prSet presAssocID="{C0F4BFDE-D694-4121-AC9A-2E8256FB7D4B}" presName="parentTextArrow" presStyleLbl="node1" presStyleIdx="5" presStyleCnt="7" custLinFactNeighborX="14636" custLinFactNeighborY="4572"/>
      <dgm:spPr/>
      <dgm:t>
        <a:bodyPr/>
        <a:lstStyle/>
        <a:p>
          <a:endParaRPr lang="ru-RU"/>
        </a:p>
      </dgm:t>
    </dgm:pt>
    <dgm:pt modelId="{8963AA3E-71FB-426E-98B2-3ECE7F482932}" type="pres">
      <dgm:prSet presAssocID="{FFEC1F85-5883-42D1-8645-BAE6F66ADC6A}" presName="sp" presStyleCnt="0"/>
      <dgm:spPr/>
    </dgm:pt>
    <dgm:pt modelId="{0FFDC7EB-F3ED-48C7-8B41-6FF57F972FA8}" type="pres">
      <dgm:prSet presAssocID="{6E3D9F80-02EB-4226-9531-1F071871ADAC}" presName="arrowAndChildren" presStyleCnt="0"/>
      <dgm:spPr/>
    </dgm:pt>
    <dgm:pt modelId="{6677037A-3EEE-49FF-9E40-457671EB1645}" type="pres">
      <dgm:prSet presAssocID="{6E3D9F80-02EB-4226-9531-1F071871ADAC}" presName="parentTextArrow" presStyleLbl="node1" presStyleIdx="6" presStyleCnt="7" custLinFactNeighborX="-4879" custLinFactNeighborY="-20"/>
      <dgm:spPr/>
      <dgm:t>
        <a:bodyPr/>
        <a:lstStyle/>
        <a:p>
          <a:endParaRPr lang="ru-RU"/>
        </a:p>
      </dgm:t>
    </dgm:pt>
  </dgm:ptLst>
  <dgm:cxnLst>
    <dgm:cxn modelId="{FF75BB19-1B13-4BA4-8728-509D31252734}" srcId="{4CA6A3BA-CBB5-4161-B069-1A89E41E515D}" destId="{B36FF7CE-668B-425B-85A9-98BF6F519F93}" srcOrd="4" destOrd="0" parTransId="{588D20E7-C56F-4974-9D19-7DD054E38F0E}" sibTransId="{67E43CC7-264F-4758-A82A-B2CA5F1B3D8F}"/>
    <dgm:cxn modelId="{EC755900-CA02-475F-842B-B439E5F06851}" srcId="{4CA6A3BA-CBB5-4161-B069-1A89E41E515D}" destId="{56329CF9-0E46-4FA7-BB69-BCDF5C09410C}" srcOrd="5" destOrd="0" parTransId="{4831E25A-67C1-4751-813D-5848D5616200}" sibTransId="{5F98CE9C-CC8A-48DF-8C65-1B9B71EAB9E1}"/>
    <dgm:cxn modelId="{F2EE6759-0D58-4E57-B439-6F4EEBBE7DFF}" type="presOf" srcId="{DD0ECFFD-B5C8-47F8-BAF5-4AE4007F2980}" destId="{735EBAC9-CE48-4F43-9384-9C149D4C22E3}" srcOrd="0" destOrd="0" presId="urn:microsoft.com/office/officeart/2005/8/layout/process4"/>
    <dgm:cxn modelId="{01264D66-379B-4FF0-84CA-B2C9AA92B0D1}" type="presOf" srcId="{C0F4BFDE-D694-4121-AC9A-2E8256FB7D4B}" destId="{519A0354-47B8-4552-86C0-B31A02FA5700}" srcOrd="0" destOrd="0" presId="urn:microsoft.com/office/officeart/2005/8/layout/process4"/>
    <dgm:cxn modelId="{A85EDFD7-3CE3-4C8B-9C7F-695CD8AC2710}" type="presOf" srcId="{E3E5C1AA-5B4C-442A-8A7A-E30E72B19F61}" destId="{94AE8D28-99A7-4D98-81EE-84C74676C2CC}" srcOrd="0" destOrd="0" presId="urn:microsoft.com/office/officeart/2005/8/layout/process4"/>
    <dgm:cxn modelId="{C6AF654A-ED84-4C1C-935D-71CBFE8D6CD3}" srcId="{4CA6A3BA-CBB5-4161-B069-1A89E41E515D}" destId="{6E3D9F80-02EB-4226-9531-1F071871ADAC}" srcOrd="0" destOrd="0" parTransId="{94361BB4-B3A0-439B-AAA8-978455D1E417}" sibTransId="{FFEC1F85-5883-42D1-8645-BAE6F66ADC6A}"/>
    <dgm:cxn modelId="{049E1DBC-0E9F-44C8-B12D-CA8FCB90D323}" srcId="{4CA6A3BA-CBB5-4161-B069-1A89E41E515D}" destId="{E3E5C1AA-5B4C-442A-8A7A-E30E72B19F61}" srcOrd="3" destOrd="0" parTransId="{082709D3-D595-41FE-844B-38A14C67046F}" sibTransId="{35E6F883-04E4-4F71-96E3-1E4A27883EC3}"/>
    <dgm:cxn modelId="{358FD799-CC89-49DA-8D6E-8BDD6F1FE383}" srcId="{4CA6A3BA-CBB5-4161-B069-1A89E41E515D}" destId="{C0F4BFDE-D694-4121-AC9A-2E8256FB7D4B}" srcOrd="1" destOrd="0" parTransId="{9ADF4E03-41C5-4493-A449-2AB3DF0132E3}" sibTransId="{C4D3C923-E758-43AB-86DD-5657BBC91A1A}"/>
    <dgm:cxn modelId="{16A296DE-744A-4A2F-8620-4F7BEE60104F}" type="presOf" srcId="{B36FF7CE-668B-425B-85A9-98BF6F519F93}" destId="{0FA75D65-1E24-4ACC-9758-74C3BD4CB88B}" srcOrd="0" destOrd="0" presId="urn:microsoft.com/office/officeart/2005/8/layout/process4"/>
    <dgm:cxn modelId="{6E1605F4-A5B2-4CC2-88C7-4FEB1032E8C4}" type="presOf" srcId="{5F4C96A7-4AE4-4F47-BB6D-6FA8DBA0CA76}" destId="{89A629D0-38B2-4843-B25B-CDCB430B2CDC}" srcOrd="0" destOrd="0" presId="urn:microsoft.com/office/officeart/2005/8/layout/process4"/>
    <dgm:cxn modelId="{D066AD19-5577-46AD-97C7-5BC4576C3146}" srcId="{4CA6A3BA-CBB5-4161-B069-1A89E41E515D}" destId="{DD0ECFFD-B5C8-47F8-BAF5-4AE4007F2980}" srcOrd="2" destOrd="0" parTransId="{AED12006-46EE-4F86-B6C2-76684223DB48}" sibTransId="{E0CBA3AA-BEA6-49D3-923F-A541AC5ADAD9}"/>
    <dgm:cxn modelId="{DE21A34F-F83E-44AD-8621-08B28FA142F3}" type="presOf" srcId="{56329CF9-0E46-4FA7-BB69-BCDF5C09410C}" destId="{6665E1FE-1B08-4FE7-8B6E-E63A3EE6D29B}" srcOrd="0" destOrd="0" presId="urn:microsoft.com/office/officeart/2005/8/layout/process4"/>
    <dgm:cxn modelId="{661C7370-5C1C-4967-96BD-A3C954025A3D}" srcId="{4CA6A3BA-CBB5-4161-B069-1A89E41E515D}" destId="{5F4C96A7-4AE4-4F47-BB6D-6FA8DBA0CA76}" srcOrd="6" destOrd="0" parTransId="{A4BEE41C-E3B4-41CB-99C7-1657E7FDADFC}" sibTransId="{1D1A4D45-1711-427D-8912-099184D2678B}"/>
    <dgm:cxn modelId="{D99F5AE1-72D4-4A74-B519-0BA553B069EC}" type="presOf" srcId="{4CA6A3BA-CBB5-4161-B069-1A89E41E515D}" destId="{64F96E6B-7BCB-411E-9C14-F49D1BD6DBA9}" srcOrd="0" destOrd="0" presId="urn:microsoft.com/office/officeart/2005/8/layout/process4"/>
    <dgm:cxn modelId="{125E55CA-96C0-4429-BAB1-155AE8AC955C}" type="presOf" srcId="{6E3D9F80-02EB-4226-9531-1F071871ADAC}" destId="{6677037A-3EEE-49FF-9E40-457671EB1645}" srcOrd="0" destOrd="0" presId="urn:microsoft.com/office/officeart/2005/8/layout/process4"/>
    <dgm:cxn modelId="{585CDD90-38FD-436E-AB47-5D45F29BA8B0}" type="presParOf" srcId="{64F96E6B-7BCB-411E-9C14-F49D1BD6DBA9}" destId="{A089B386-DF79-442A-BE66-18685FEE1989}" srcOrd="0" destOrd="0" presId="urn:microsoft.com/office/officeart/2005/8/layout/process4"/>
    <dgm:cxn modelId="{9183841F-D35A-494C-A51F-6A253F2ED945}" type="presParOf" srcId="{A089B386-DF79-442A-BE66-18685FEE1989}" destId="{89A629D0-38B2-4843-B25B-CDCB430B2CDC}" srcOrd="0" destOrd="0" presId="urn:microsoft.com/office/officeart/2005/8/layout/process4"/>
    <dgm:cxn modelId="{39663118-24E6-4B45-868E-B88E81C1BF93}" type="presParOf" srcId="{64F96E6B-7BCB-411E-9C14-F49D1BD6DBA9}" destId="{8ACFAA30-16E6-4460-AB82-F00E7FBDDBED}" srcOrd="1" destOrd="0" presId="urn:microsoft.com/office/officeart/2005/8/layout/process4"/>
    <dgm:cxn modelId="{A710CFCA-EE6F-4E07-937E-912B2D4A8B2B}" type="presParOf" srcId="{64F96E6B-7BCB-411E-9C14-F49D1BD6DBA9}" destId="{40E2DF22-5FD9-4442-99F8-175848B48D1D}" srcOrd="2" destOrd="0" presId="urn:microsoft.com/office/officeart/2005/8/layout/process4"/>
    <dgm:cxn modelId="{D43D5DE2-24B1-4E37-BE02-33B69AB0EB1D}" type="presParOf" srcId="{40E2DF22-5FD9-4442-99F8-175848B48D1D}" destId="{6665E1FE-1B08-4FE7-8B6E-E63A3EE6D29B}" srcOrd="0" destOrd="0" presId="urn:microsoft.com/office/officeart/2005/8/layout/process4"/>
    <dgm:cxn modelId="{87B19CB5-A33B-48FD-A149-E969894DB7C9}" type="presParOf" srcId="{64F96E6B-7BCB-411E-9C14-F49D1BD6DBA9}" destId="{CF968CCE-EA49-4585-8094-068FE0235F8D}" srcOrd="3" destOrd="0" presId="urn:microsoft.com/office/officeart/2005/8/layout/process4"/>
    <dgm:cxn modelId="{20CF071B-B14D-464B-9514-48D989E6BFF8}" type="presParOf" srcId="{64F96E6B-7BCB-411E-9C14-F49D1BD6DBA9}" destId="{265A5C69-E490-4F6E-8D5B-83701736B4F7}" srcOrd="4" destOrd="0" presId="urn:microsoft.com/office/officeart/2005/8/layout/process4"/>
    <dgm:cxn modelId="{3E6F4414-22A3-4411-A16A-7DC055F43A6C}" type="presParOf" srcId="{265A5C69-E490-4F6E-8D5B-83701736B4F7}" destId="{0FA75D65-1E24-4ACC-9758-74C3BD4CB88B}" srcOrd="0" destOrd="0" presId="urn:microsoft.com/office/officeart/2005/8/layout/process4"/>
    <dgm:cxn modelId="{42E83373-1D5C-402B-93E3-788DADD0AD96}" type="presParOf" srcId="{64F96E6B-7BCB-411E-9C14-F49D1BD6DBA9}" destId="{DF3301AE-EA9E-4814-99F7-54D62467A5A5}" srcOrd="5" destOrd="0" presId="urn:microsoft.com/office/officeart/2005/8/layout/process4"/>
    <dgm:cxn modelId="{46BAB091-6246-4683-A167-C90FB1B82CAA}" type="presParOf" srcId="{64F96E6B-7BCB-411E-9C14-F49D1BD6DBA9}" destId="{9790016E-E9B1-4266-AF60-D9033199432E}" srcOrd="6" destOrd="0" presId="urn:microsoft.com/office/officeart/2005/8/layout/process4"/>
    <dgm:cxn modelId="{26732262-75F4-47E4-B66A-56F83260AEDE}" type="presParOf" srcId="{9790016E-E9B1-4266-AF60-D9033199432E}" destId="{94AE8D28-99A7-4D98-81EE-84C74676C2CC}" srcOrd="0" destOrd="0" presId="urn:microsoft.com/office/officeart/2005/8/layout/process4"/>
    <dgm:cxn modelId="{CCA9B865-FBAE-4644-B2B6-44D301DCC854}" type="presParOf" srcId="{64F96E6B-7BCB-411E-9C14-F49D1BD6DBA9}" destId="{16486655-AA79-4FED-9F84-760B0FD854DC}" srcOrd="7" destOrd="0" presId="urn:microsoft.com/office/officeart/2005/8/layout/process4"/>
    <dgm:cxn modelId="{6D1C34AF-8D89-4B43-8509-5E7650FFF28C}" type="presParOf" srcId="{64F96E6B-7BCB-411E-9C14-F49D1BD6DBA9}" destId="{F27D4438-FA83-4542-8C79-E76B0F9A8600}" srcOrd="8" destOrd="0" presId="urn:microsoft.com/office/officeart/2005/8/layout/process4"/>
    <dgm:cxn modelId="{831E4F3D-A6A6-49D6-96BA-94E795997A7C}" type="presParOf" srcId="{F27D4438-FA83-4542-8C79-E76B0F9A8600}" destId="{735EBAC9-CE48-4F43-9384-9C149D4C22E3}" srcOrd="0" destOrd="0" presId="urn:microsoft.com/office/officeart/2005/8/layout/process4"/>
    <dgm:cxn modelId="{969821EE-7E74-46E9-8BBE-2292957E754F}" type="presParOf" srcId="{64F96E6B-7BCB-411E-9C14-F49D1BD6DBA9}" destId="{3DB2E57F-1475-4223-9717-220DF6542E81}" srcOrd="9" destOrd="0" presId="urn:microsoft.com/office/officeart/2005/8/layout/process4"/>
    <dgm:cxn modelId="{F48AFF23-3108-4AF9-B0F9-73DF58970B56}" type="presParOf" srcId="{64F96E6B-7BCB-411E-9C14-F49D1BD6DBA9}" destId="{FB7ACFC1-4496-4A0E-B730-C40F138374CF}" srcOrd="10" destOrd="0" presId="urn:microsoft.com/office/officeart/2005/8/layout/process4"/>
    <dgm:cxn modelId="{3DABEF24-3F0F-4266-8C9C-A094A2E411E6}" type="presParOf" srcId="{FB7ACFC1-4496-4A0E-B730-C40F138374CF}" destId="{519A0354-47B8-4552-86C0-B31A02FA5700}" srcOrd="0" destOrd="0" presId="urn:microsoft.com/office/officeart/2005/8/layout/process4"/>
    <dgm:cxn modelId="{C91AE24B-F651-41EE-9CE8-4F8BD3E824D9}" type="presParOf" srcId="{64F96E6B-7BCB-411E-9C14-F49D1BD6DBA9}" destId="{8963AA3E-71FB-426E-98B2-3ECE7F482932}" srcOrd="11" destOrd="0" presId="urn:microsoft.com/office/officeart/2005/8/layout/process4"/>
    <dgm:cxn modelId="{D07402B7-9091-4AC9-BFD5-CDFE2029FDD4}" type="presParOf" srcId="{64F96E6B-7BCB-411E-9C14-F49D1BD6DBA9}" destId="{0FFDC7EB-F3ED-48C7-8B41-6FF57F972FA8}" srcOrd="12" destOrd="0" presId="urn:microsoft.com/office/officeart/2005/8/layout/process4"/>
    <dgm:cxn modelId="{850A20C4-5107-41A8-8053-E360B1DE19E3}" type="presParOf" srcId="{0FFDC7EB-F3ED-48C7-8B41-6FF57F972FA8}" destId="{6677037A-3EEE-49FF-9E40-457671EB16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A0A16F-AE3E-4A3B-91F7-5347A2A1C1AD}" type="doc">
      <dgm:prSet loTypeId="urn:microsoft.com/office/officeart/2005/8/layout/hierarchy1" loCatId="hierarchy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2886813-DE9D-4454-92A9-46854FB5234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i="0" dirty="0" smtClean="0">
              <a:solidFill>
                <a:schemeClr val="accent6">
                  <a:lumMod val="75000"/>
                </a:schemeClr>
              </a:solidFill>
            </a:rPr>
            <a:t>ПОСТУПЛЕНИЯ, ФОРМИРУЮЩИЕ ДОХОДНУЮ ЧАСТЬ РАЙОННОГО БЮДЖЕТА</a:t>
          </a:r>
          <a:endParaRPr lang="ru-RU" sz="1600" b="1" i="0" dirty="0">
            <a:solidFill>
              <a:schemeClr val="accent6">
                <a:lumMod val="75000"/>
              </a:schemeClr>
            </a:solidFill>
          </a:endParaRPr>
        </a:p>
      </dgm:t>
    </dgm:pt>
    <dgm:pt modelId="{C3294A0E-973D-4F9D-9A3D-0551F55C5E39}" type="parTrans" cxnId="{D62158A4-15A8-44A3-998B-4B8A65BBE134}">
      <dgm:prSet/>
      <dgm:spPr/>
      <dgm:t>
        <a:bodyPr/>
        <a:lstStyle/>
        <a:p>
          <a:endParaRPr lang="ru-RU"/>
        </a:p>
      </dgm:t>
    </dgm:pt>
    <dgm:pt modelId="{9D801B3E-4F4E-41AE-9572-F4CAA28FE99F}" type="sibTrans" cxnId="{D62158A4-15A8-44A3-998B-4B8A65BBE134}">
      <dgm:prSet/>
      <dgm:spPr/>
      <dgm:t>
        <a:bodyPr/>
        <a:lstStyle/>
        <a:p>
          <a:endParaRPr lang="ru-RU"/>
        </a:p>
      </dgm:t>
    </dgm:pt>
    <dgm:pt modelId="{DF721412-13C2-4E08-92C1-13FC4944573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</a:rPr>
            <a:t>НАЛОГОВЫЕ И НЕНАЛОГОВЫЕ ДОХОДЫ</a:t>
          </a:r>
          <a:endParaRPr lang="ru-RU" sz="1400" b="1" dirty="0">
            <a:solidFill>
              <a:schemeClr val="accent6">
                <a:lumMod val="75000"/>
              </a:schemeClr>
            </a:solidFill>
          </a:endParaRPr>
        </a:p>
      </dgm:t>
    </dgm:pt>
    <dgm:pt modelId="{183E93ED-AD02-4402-BB16-D9ED37D00967}" type="parTrans" cxnId="{A0BCF0A8-EA52-4E01-81B2-54698C678AF7}">
      <dgm:prSet/>
      <dgm:spPr/>
      <dgm:t>
        <a:bodyPr/>
        <a:lstStyle/>
        <a:p>
          <a:endParaRPr lang="ru-RU"/>
        </a:p>
      </dgm:t>
    </dgm:pt>
    <dgm:pt modelId="{0BAF5D52-B417-438E-8107-95AD689A8F8C}" type="sibTrans" cxnId="{A0BCF0A8-EA52-4E01-81B2-54698C678AF7}">
      <dgm:prSet/>
      <dgm:spPr/>
      <dgm:t>
        <a:bodyPr/>
        <a:lstStyle/>
        <a:p>
          <a:endParaRPr lang="ru-RU"/>
        </a:p>
      </dgm:t>
    </dgm:pt>
    <dgm:pt modelId="{60F60F2C-5B90-4365-9BFE-D4F849DB2EA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НДФЛ</a:t>
          </a:r>
        </a:p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Акцизы</a:t>
          </a:r>
        </a:p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Налоги на совокупный доход</a:t>
          </a:r>
        </a:p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Госпошлина</a:t>
          </a:r>
        </a:p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 </a:t>
          </a:r>
        </a:p>
        <a:p>
          <a:endParaRPr lang="ru-RU" dirty="0"/>
        </a:p>
      </dgm:t>
    </dgm:pt>
    <dgm:pt modelId="{21937B4A-08D1-431E-A958-4AB1C0ACCE29}" type="parTrans" cxnId="{A534D86B-249F-4FB5-85C9-29587E06C63F}">
      <dgm:prSet/>
      <dgm:spPr/>
      <dgm:t>
        <a:bodyPr/>
        <a:lstStyle/>
        <a:p>
          <a:endParaRPr lang="ru-RU"/>
        </a:p>
      </dgm:t>
    </dgm:pt>
    <dgm:pt modelId="{82BB61F3-EAD5-4EF0-B4BD-78B3EDED2EDC}" type="sibTrans" cxnId="{A534D86B-249F-4FB5-85C9-29587E06C63F}">
      <dgm:prSet/>
      <dgm:spPr/>
      <dgm:t>
        <a:bodyPr/>
        <a:lstStyle/>
        <a:p>
          <a:endParaRPr lang="ru-RU"/>
        </a:p>
      </dgm:t>
    </dgm:pt>
    <dgm:pt modelId="{48E531D5-89EB-4F1C-8E3A-41B3313145B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Доходы от использования имущества находящегося в государственной и  муниципальной собственности</a:t>
          </a:r>
        </a:p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Платежи при пользовании природными ресурсами</a:t>
          </a:r>
        </a:p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Доходы от оказания платных услуг и компенсации затрат государства</a:t>
          </a:r>
        </a:p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Доходы от продажи материальных и нематериальных активов</a:t>
          </a:r>
        </a:p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Штрафы</a:t>
          </a:r>
        </a:p>
        <a:p>
          <a:endParaRPr lang="ru-RU" dirty="0"/>
        </a:p>
      </dgm:t>
    </dgm:pt>
    <dgm:pt modelId="{09C98A89-AAA0-45C7-BEA1-77DA41783BDF}" type="parTrans" cxnId="{8FB7967B-8B3D-4846-94C9-FB661DA471CA}">
      <dgm:prSet/>
      <dgm:spPr/>
      <dgm:t>
        <a:bodyPr/>
        <a:lstStyle/>
        <a:p>
          <a:endParaRPr lang="ru-RU"/>
        </a:p>
      </dgm:t>
    </dgm:pt>
    <dgm:pt modelId="{30B39A43-6D78-43AC-9CBF-93FE0E20B619}" type="sibTrans" cxnId="{8FB7967B-8B3D-4846-94C9-FB661DA471CA}">
      <dgm:prSet/>
      <dgm:spPr/>
      <dgm:t>
        <a:bodyPr/>
        <a:lstStyle/>
        <a:p>
          <a:endParaRPr lang="ru-RU"/>
        </a:p>
      </dgm:t>
    </dgm:pt>
    <dgm:pt modelId="{F1CB5372-039C-41E0-B564-0D6767DB438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</a:rPr>
            <a:t>БЕЗВОЗМЕЗДНЫЕ ПОСТУПЛЕНИЯ</a:t>
          </a:r>
          <a:endParaRPr lang="ru-RU" sz="1400" b="1" dirty="0">
            <a:solidFill>
              <a:schemeClr val="accent6">
                <a:lumMod val="75000"/>
              </a:schemeClr>
            </a:solidFill>
          </a:endParaRPr>
        </a:p>
      </dgm:t>
    </dgm:pt>
    <dgm:pt modelId="{7999AFFC-F048-4ECA-8289-666A04BAF5AD}" type="parTrans" cxnId="{619A01D5-1BE7-4DF5-AB76-16704D74F308}">
      <dgm:prSet/>
      <dgm:spPr/>
      <dgm:t>
        <a:bodyPr/>
        <a:lstStyle/>
        <a:p>
          <a:endParaRPr lang="ru-RU"/>
        </a:p>
      </dgm:t>
    </dgm:pt>
    <dgm:pt modelId="{54FD18AC-9563-4918-A885-C8D137E05444}" type="sibTrans" cxnId="{619A01D5-1BE7-4DF5-AB76-16704D74F308}">
      <dgm:prSet/>
      <dgm:spPr/>
      <dgm:t>
        <a:bodyPr/>
        <a:lstStyle/>
        <a:p>
          <a:endParaRPr lang="ru-RU"/>
        </a:p>
      </dgm:t>
    </dgm:pt>
    <dgm:pt modelId="{2F62FAB8-46DE-40D2-88FB-1CDA4F7F101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</a:rPr>
            <a:t>Дотации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</a:rPr>
            <a:t> </a:t>
          </a:r>
        </a:p>
        <a:p>
          <a:r>
            <a:rPr lang="ru-RU" sz="1400" dirty="0" smtClean="0">
              <a:solidFill>
                <a:schemeClr val="accent6">
                  <a:lumMod val="75000"/>
                </a:schemeClr>
              </a:solidFill>
            </a:rPr>
            <a:t>Субсидии </a:t>
          </a:r>
        </a:p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</a:rPr>
            <a:t>Субвенции</a:t>
          </a:r>
        </a:p>
        <a:p>
          <a:r>
            <a:rPr lang="ru-RU" sz="1400" dirty="0" smtClean="0">
              <a:solidFill>
                <a:schemeClr val="accent6">
                  <a:lumMod val="75000"/>
                </a:schemeClr>
              </a:solidFill>
            </a:rPr>
            <a:t>Иные межбюджетные трансферты </a:t>
          </a:r>
        </a:p>
      </dgm:t>
    </dgm:pt>
    <dgm:pt modelId="{1854638C-E975-4F60-8E51-B8DE41DBE928}" type="parTrans" cxnId="{54BD56A9-18DC-40F2-8119-B4DED61F7830}">
      <dgm:prSet/>
      <dgm:spPr/>
      <dgm:t>
        <a:bodyPr/>
        <a:lstStyle/>
        <a:p>
          <a:endParaRPr lang="ru-RU"/>
        </a:p>
      </dgm:t>
    </dgm:pt>
    <dgm:pt modelId="{3E1B3290-DC29-435B-AD16-27788CA6542D}" type="sibTrans" cxnId="{54BD56A9-18DC-40F2-8119-B4DED61F7830}">
      <dgm:prSet/>
      <dgm:spPr/>
      <dgm:t>
        <a:bodyPr/>
        <a:lstStyle/>
        <a:p>
          <a:endParaRPr lang="ru-RU"/>
        </a:p>
      </dgm:t>
    </dgm:pt>
    <dgm:pt modelId="{E9717F4E-A4A0-4741-B854-428B0FA9B06D}" type="pres">
      <dgm:prSet presAssocID="{37A0A16F-AE3E-4A3B-91F7-5347A2A1C1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270166-412F-4341-A7E1-C8544D7040D7}" type="pres">
      <dgm:prSet presAssocID="{92886813-DE9D-4454-92A9-46854FB52345}" presName="hierRoot1" presStyleCnt="0"/>
      <dgm:spPr/>
    </dgm:pt>
    <dgm:pt modelId="{051E3755-C6D0-4E9C-BEC4-57524C989912}" type="pres">
      <dgm:prSet presAssocID="{92886813-DE9D-4454-92A9-46854FB52345}" presName="composite" presStyleCnt="0"/>
      <dgm:spPr/>
    </dgm:pt>
    <dgm:pt modelId="{1E2E9606-9B0B-46E6-802F-ADE662DD4A6A}" type="pres">
      <dgm:prSet presAssocID="{92886813-DE9D-4454-92A9-46854FB52345}" presName="background" presStyleLbl="node0" presStyleIdx="0" presStyleCnt="1"/>
      <dgm:spPr/>
    </dgm:pt>
    <dgm:pt modelId="{091D1E72-5225-43A2-989A-90628658A582}" type="pres">
      <dgm:prSet presAssocID="{92886813-DE9D-4454-92A9-46854FB52345}" presName="text" presStyleLbl="fgAcc0" presStyleIdx="0" presStyleCnt="1" custScaleX="589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99BDDB-39BC-47D6-A779-0C4B28F7AF15}" type="pres">
      <dgm:prSet presAssocID="{92886813-DE9D-4454-92A9-46854FB52345}" presName="hierChild2" presStyleCnt="0"/>
      <dgm:spPr/>
    </dgm:pt>
    <dgm:pt modelId="{1742BF2C-26F0-428C-9C06-1EC96F2B12E5}" type="pres">
      <dgm:prSet presAssocID="{183E93ED-AD02-4402-BB16-D9ED37D0096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1EE982-3DE3-4817-BD51-1ADAE75C4F71}" type="pres">
      <dgm:prSet presAssocID="{DF721412-13C2-4E08-92C1-13FC49445739}" presName="hierRoot2" presStyleCnt="0"/>
      <dgm:spPr/>
    </dgm:pt>
    <dgm:pt modelId="{2177379D-A316-4EA5-B065-6ADF6B538639}" type="pres">
      <dgm:prSet presAssocID="{DF721412-13C2-4E08-92C1-13FC49445739}" presName="composite2" presStyleCnt="0"/>
      <dgm:spPr/>
    </dgm:pt>
    <dgm:pt modelId="{DF242FCC-FBF3-4F78-9F21-4E87829DDE13}" type="pres">
      <dgm:prSet presAssocID="{DF721412-13C2-4E08-92C1-13FC49445739}" presName="background2" presStyleLbl="node2" presStyleIdx="0" presStyleCnt="2"/>
      <dgm:spPr/>
    </dgm:pt>
    <dgm:pt modelId="{3A6294D8-95FE-4742-ADD2-E3563AF2496E}" type="pres">
      <dgm:prSet presAssocID="{DF721412-13C2-4E08-92C1-13FC49445739}" presName="text2" presStyleLbl="fgAcc2" presStyleIdx="0" presStyleCnt="2" custScaleX="157935" custScaleY="141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08A30-C79F-45E1-98B6-0A3AB9F6F5FA}" type="pres">
      <dgm:prSet presAssocID="{DF721412-13C2-4E08-92C1-13FC49445739}" presName="hierChild3" presStyleCnt="0"/>
      <dgm:spPr/>
    </dgm:pt>
    <dgm:pt modelId="{975A00BB-C8D1-47DB-87E1-F28B26534216}" type="pres">
      <dgm:prSet presAssocID="{21937B4A-08D1-431E-A958-4AB1C0ACCE29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B06CFB2-75F1-4398-9D06-9D24175B78FD}" type="pres">
      <dgm:prSet presAssocID="{60F60F2C-5B90-4365-9BFE-D4F849DB2EA3}" presName="hierRoot3" presStyleCnt="0"/>
      <dgm:spPr/>
    </dgm:pt>
    <dgm:pt modelId="{DF6330A7-3AC8-4315-9AB3-C0CA2E20629F}" type="pres">
      <dgm:prSet presAssocID="{60F60F2C-5B90-4365-9BFE-D4F849DB2EA3}" presName="composite3" presStyleCnt="0"/>
      <dgm:spPr/>
    </dgm:pt>
    <dgm:pt modelId="{91B754A4-D9EE-4470-B7B8-07962CED4004}" type="pres">
      <dgm:prSet presAssocID="{60F60F2C-5B90-4365-9BFE-D4F849DB2EA3}" presName="background3" presStyleLbl="node3" presStyleIdx="0" presStyleCnt="3"/>
      <dgm:spPr/>
    </dgm:pt>
    <dgm:pt modelId="{82533571-B04A-489B-83FB-EA0EB5E69845}" type="pres">
      <dgm:prSet presAssocID="{60F60F2C-5B90-4365-9BFE-D4F849DB2EA3}" presName="text3" presStyleLbl="fgAcc3" presStyleIdx="0" presStyleCnt="3" custScaleX="159383" custScaleY="3886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DEEA4B-15C0-40BD-B747-BB46C9699461}" type="pres">
      <dgm:prSet presAssocID="{60F60F2C-5B90-4365-9BFE-D4F849DB2EA3}" presName="hierChild4" presStyleCnt="0"/>
      <dgm:spPr/>
    </dgm:pt>
    <dgm:pt modelId="{0235F457-3FF6-49FE-BC9C-81A9CA407421}" type="pres">
      <dgm:prSet presAssocID="{09C98A89-AAA0-45C7-BEA1-77DA41783BD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9FA2D58-D1DD-4712-B858-888C2A72072E}" type="pres">
      <dgm:prSet presAssocID="{48E531D5-89EB-4F1C-8E3A-41B3313145BE}" presName="hierRoot3" presStyleCnt="0"/>
      <dgm:spPr/>
    </dgm:pt>
    <dgm:pt modelId="{BA46F77E-CC1B-45D8-AA00-1704AC2D16BD}" type="pres">
      <dgm:prSet presAssocID="{48E531D5-89EB-4F1C-8E3A-41B3313145BE}" presName="composite3" presStyleCnt="0"/>
      <dgm:spPr/>
    </dgm:pt>
    <dgm:pt modelId="{3C167457-EF6C-49A7-8FBC-29B909CF2D32}" type="pres">
      <dgm:prSet presAssocID="{48E531D5-89EB-4F1C-8E3A-41B3313145BE}" presName="background3" presStyleLbl="node3" presStyleIdx="1" presStyleCnt="3"/>
      <dgm:spPr/>
    </dgm:pt>
    <dgm:pt modelId="{7CE4825C-1129-4DEC-9928-2E1192A66566}" type="pres">
      <dgm:prSet presAssocID="{48E531D5-89EB-4F1C-8E3A-41B3313145BE}" presName="text3" presStyleLbl="fgAcc3" presStyleIdx="1" presStyleCnt="3" custScaleX="153682" custScaleY="392756" custLinFactNeighborX="-4827" custLinFactNeighborY="12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621117-7E93-466E-83E6-1F3FBE744555}" type="pres">
      <dgm:prSet presAssocID="{48E531D5-89EB-4F1C-8E3A-41B3313145BE}" presName="hierChild4" presStyleCnt="0"/>
      <dgm:spPr/>
    </dgm:pt>
    <dgm:pt modelId="{2F8F33AD-CA3E-4A70-9273-1FADBEBD8672}" type="pres">
      <dgm:prSet presAssocID="{7999AFFC-F048-4ECA-8289-666A04BAF5A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0007D95-BF1B-46BE-9E08-F8964B064836}" type="pres">
      <dgm:prSet presAssocID="{F1CB5372-039C-41E0-B564-0D6767DB4385}" presName="hierRoot2" presStyleCnt="0"/>
      <dgm:spPr/>
    </dgm:pt>
    <dgm:pt modelId="{9FAD4B41-BD79-4DC1-986E-1F913C21FFDD}" type="pres">
      <dgm:prSet presAssocID="{F1CB5372-039C-41E0-B564-0D6767DB4385}" presName="composite2" presStyleCnt="0"/>
      <dgm:spPr/>
    </dgm:pt>
    <dgm:pt modelId="{73E1B780-332E-4EED-B869-85B69D44651F}" type="pres">
      <dgm:prSet presAssocID="{F1CB5372-039C-41E0-B564-0D6767DB4385}" presName="background2" presStyleLbl="node2" presStyleIdx="1" presStyleCnt="2"/>
      <dgm:spPr/>
    </dgm:pt>
    <dgm:pt modelId="{6BE462D1-8277-4535-8F5D-C7D619AB2CBE}" type="pres">
      <dgm:prSet presAssocID="{F1CB5372-039C-41E0-B564-0D6767DB4385}" presName="text2" presStyleLbl="fgAcc2" presStyleIdx="1" presStyleCnt="2" custScaleX="172894" custScaleY="136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7CD65B-CEF1-4BB8-B122-7CE1A2701091}" type="pres">
      <dgm:prSet presAssocID="{F1CB5372-039C-41E0-B564-0D6767DB4385}" presName="hierChild3" presStyleCnt="0"/>
      <dgm:spPr/>
    </dgm:pt>
    <dgm:pt modelId="{D0DB2B22-1EC9-490C-8C17-EF8A272222A6}" type="pres">
      <dgm:prSet presAssocID="{1854638C-E975-4F60-8E51-B8DE41DBE92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198B862-6F7B-4243-9ACD-B0E09455BBC5}" type="pres">
      <dgm:prSet presAssocID="{2F62FAB8-46DE-40D2-88FB-1CDA4F7F1016}" presName="hierRoot3" presStyleCnt="0"/>
      <dgm:spPr/>
    </dgm:pt>
    <dgm:pt modelId="{C33FB6C8-9516-4B14-A777-E037A95AF03F}" type="pres">
      <dgm:prSet presAssocID="{2F62FAB8-46DE-40D2-88FB-1CDA4F7F1016}" presName="composite3" presStyleCnt="0"/>
      <dgm:spPr/>
    </dgm:pt>
    <dgm:pt modelId="{080EB1F9-5C6F-46E0-8F46-64A8ADD7E297}" type="pres">
      <dgm:prSet presAssocID="{2F62FAB8-46DE-40D2-88FB-1CDA4F7F1016}" presName="background3" presStyleLbl="node3" presStyleIdx="2" presStyleCnt="3"/>
      <dgm:spPr/>
    </dgm:pt>
    <dgm:pt modelId="{80DEFA19-9A73-4872-9172-035F6F8C1F74}" type="pres">
      <dgm:prSet presAssocID="{2F62FAB8-46DE-40D2-88FB-1CDA4F7F1016}" presName="text3" presStyleLbl="fgAcc3" presStyleIdx="2" presStyleCnt="3" custScaleX="159853" custScaleY="407098" custLinFactNeighborX="39594" custLinFactNeighborY="11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FA56E1-FE7C-46D6-B046-E345A0B876D0}" type="pres">
      <dgm:prSet presAssocID="{2F62FAB8-46DE-40D2-88FB-1CDA4F7F1016}" presName="hierChild4" presStyleCnt="0"/>
      <dgm:spPr/>
    </dgm:pt>
  </dgm:ptLst>
  <dgm:cxnLst>
    <dgm:cxn modelId="{DD170A25-51C9-46C5-8185-B6C63A06A308}" type="presOf" srcId="{7999AFFC-F048-4ECA-8289-666A04BAF5AD}" destId="{2F8F33AD-CA3E-4A70-9273-1FADBEBD8672}" srcOrd="0" destOrd="0" presId="urn:microsoft.com/office/officeart/2005/8/layout/hierarchy1"/>
    <dgm:cxn modelId="{01C1B865-B90D-4F31-91DD-8DCB9B3958BD}" type="presOf" srcId="{60F60F2C-5B90-4365-9BFE-D4F849DB2EA3}" destId="{82533571-B04A-489B-83FB-EA0EB5E69845}" srcOrd="0" destOrd="0" presId="urn:microsoft.com/office/officeart/2005/8/layout/hierarchy1"/>
    <dgm:cxn modelId="{54BD56A9-18DC-40F2-8119-B4DED61F7830}" srcId="{F1CB5372-039C-41E0-B564-0D6767DB4385}" destId="{2F62FAB8-46DE-40D2-88FB-1CDA4F7F1016}" srcOrd="0" destOrd="0" parTransId="{1854638C-E975-4F60-8E51-B8DE41DBE928}" sibTransId="{3E1B3290-DC29-435B-AD16-27788CA6542D}"/>
    <dgm:cxn modelId="{D62158A4-15A8-44A3-998B-4B8A65BBE134}" srcId="{37A0A16F-AE3E-4A3B-91F7-5347A2A1C1AD}" destId="{92886813-DE9D-4454-92A9-46854FB52345}" srcOrd="0" destOrd="0" parTransId="{C3294A0E-973D-4F9D-9A3D-0551F55C5E39}" sibTransId="{9D801B3E-4F4E-41AE-9572-F4CAA28FE99F}"/>
    <dgm:cxn modelId="{380139EB-DDB2-48AE-BE69-D59316507E6F}" type="presOf" srcId="{F1CB5372-039C-41E0-B564-0D6767DB4385}" destId="{6BE462D1-8277-4535-8F5D-C7D619AB2CBE}" srcOrd="0" destOrd="0" presId="urn:microsoft.com/office/officeart/2005/8/layout/hierarchy1"/>
    <dgm:cxn modelId="{59E95E77-F929-4D8C-8308-8009199188E8}" type="presOf" srcId="{37A0A16F-AE3E-4A3B-91F7-5347A2A1C1AD}" destId="{E9717F4E-A4A0-4741-B854-428B0FA9B06D}" srcOrd="0" destOrd="0" presId="urn:microsoft.com/office/officeart/2005/8/layout/hierarchy1"/>
    <dgm:cxn modelId="{8FB7967B-8B3D-4846-94C9-FB661DA471CA}" srcId="{DF721412-13C2-4E08-92C1-13FC49445739}" destId="{48E531D5-89EB-4F1C-8E3A-41B3313145BE}" srcOrd="1" destOrd="0" parTransId="{09C98A89-AAA0-45C7-BEA1-77DA41783BDF}" sibTransId="{30B39A43-6D78-43AC-9CBF-93FE0E20B619}"/>
    <dgm:cxn modelId="{A534D86B-249F-4FB5-85C9-29587E06C63F}" srcId="{DF721412-13C2-4E08-92C1-13FC49445739}" destId="{60F60F2C-5B90-4365-9BFE-D4F849DB2EA3}" srcOrd="0" destOrd="0" parTransId="{21937B4A-08D1-431E-A958-4AB1C0ACCE29}" sibTransId="{82BB61F3-EAD5-4EF0-B4BD-78B3EDED2EDC}"/>
    <dgm:cxn modelId="{619A01D5-1BE7-4DF5-AB76-16704D74F308}" srcId="{92886813-DE9D-4454-92A9-46854FB52345}" destId="{F1CB5372-039C-41E0-B564-0D6767DB4385}" srcOrd="1" destOrd="0" parTransId="{7999AFFC-F048-4ECA-8289-666A04BAF5AD}" sibTransId="{54FD18AC-9563-4918-A885-C8D137E05444}"/>
    <dgm:cxn modelId="{A0BCF0A8-EA52-4E01-81B2-54698C678AF7}" srcId="{92886813-DE9D-4454-92A9-46854FB52345}" destId="{DF721412-13C2-4E08-92C1-13FC49445739}" srcOrd="0" destOrd="0" parTransId="{183E93ED-AD02-4402-BB16-D9ED37D00967}" sibTransId="{0BAF5D52-B417-438E-8107-95AD689A8F8C}"/>
    <dgm:cxn modelId="{1A39DB9A-0660-4B2D-A523-5F7BE97ADC6D}" type="presOf" srcId="{1854638C-E975-4F60-8E51-B8DE41DBE928}" destId="{D0DB2B22-1EC9-490C-8C17-EF8A272222A6}" srcOrd="0" destOrd="0" presId="urn:microsoft.com/office/officeart/2005/8/layout/hierarchy1"/>
    <dgm:cxn modelId="{0C4F53E7-8962-4175-933E-2634B0AD900E}" type="presOf" srcId="{DF721412-13C2-4E08-92C1-13FC49445739}" destId="{3A6294D8-95FE-4742-ADD2-E3563AF2496E}" srcOrd="0" destOrd="0" presId="urn:microsoft.com/office/officeart/2005/8/layout/hierarchy1"/>
    <dgm:cxn modelId="{262CEB4E-BBE9-4281-B530-1CEE8AAD4DFE}" type="presOf" srcId="{48E531D5-89EB-4F1C-8E3A-41B3313145BE}" destId="{7CE4825C-1129-4DEC-9928-2E1192A66566}" srcOrd="0" destOrd="0" presId="urn:microsoft.com/office/officeart/2005/8/layout/hierarchy1"/>
    <dgm:cxn modelId="{CB556EAB-558A-4DFE-97D3-D4CE900228E2}" type="presOf" srcId="{2F62FAB8-46DE-40D2-88FB-1CDA4F7F1016}" destId="{80DEFA19-9A73-4872-9172-035F6F8C1F74}" srcOrd="0" destOrd="0" presId="urn:microsoft.com/office/officeart/2005/8/layout/hierarchy1"/>
    <dgm:cxn modelId="{F5FEF891-1352-4802-8FEF-0A5AD0B3491E}" type="presOf" srcId="{09C98A89-AAA0-45C7-BEA1-77DA41783BDF}" destId="{0235F457-3FF6-49FE-BC9C-81A9CA407421}" srcOrd="0" destOrd="0" presId="urn:microsoft.com/office/officeart/2005/8/layout/hierarchy1"/>
    <dgm:cxn modelId="{3305D222-22A8-4D66-AE09-5FA2415F6356}" type="presOf" srcId="{183E93ED-AD02-4402-BB16-D9ED37D00967}" destId="{1742BF2C-26F0-428C-9C06-1EC96F2B12E5}" srcOrd="0" destOrd="0" presId="urn:microsoft.com/office/officeart/2005/8/layout/hierarchy1"/>
    <dgm:cxn modelId="{261851FA-947F-4D1F-ACCD-7A13C0A62159}" type="presOf" srcId="{21937B4A-08D1-431E-A958-4AB1C0ACCE29}" destId="{975A00BB-C8D1-47DB-87E1-F28B26534216}" srcOrd="0" destOrd="0" presId="urn:microsoft.com/office/officeart/2005/8/layout/hierarchy1"/>
    <dgm:cxn modelId="{68093BFC-04B2-43B4-8E3D-F985CDB3FC37}" type="presOf" srcId="{92886813-DE9D-4454-92A9-46854FB52345}" destId="{091D1E72-5225-43A2-989A-90628658A582}" srcOrd="0" destOrd="0" presId="urn:microsoft.com/office/officeart/2005/8/layout/hierarchy1"/>
    <dgm:cxn modelId="{E1A9876F-C275-4D3A-8B8A-10EF5714565D}" type="presParOf" srcId="{E9717F4E-A4A0-4741-B854-428B0FA9B06D}" destId="{6A270166-412F-4341-A7E1-C8544D7040D7}" srcOrd="0" destOrd="0" presId="urn:microsoft.com/office/officeart/2005/8/layout/hierarchy1"/>
    <dgm:cxn modelId="{6850808A-9D6D-4BAD-9397-D69A4EB02E98}" type="presParOf" srcId="{6A270166-412F-4341-A7E1-C8544D7040D7}" destId="{051E3755-C6D0-4E9C-BEC4-57524C989912}" srcOrd="0" destOrd="0" presId="urn:microsoft.com/office/officeart/2005/8/layout/hierarchy1"/>
    <dgm:cxn modelId="{CD38ED65-4A2F-4A1A-99F7-30920FE0398D}" type="presParOf" srcId="{051E3755-C6D0-4E9C-BEC4-57524C989912}" destId="{1E2E9606-9B0B-46E6-802F-ADE662DD4A6A}" srcOrd="0" destOrd="0" presId="urn:microsoft.com/office/officeart/2005/8/layout/hierarchy1"/>
    <dgm:cxn modelId="{1DAB93E2-46C1-4D8A-A9FD-DB5D8D127353}" type="presParOf" srcId="{051E3755-C6D0-4E9C-BEC4-57524C989912}" destId="{091D1E72-5225-43A2-989A-90628658A582}" srcOrd="1" destOrd="0" presId="urn:microsoft.com/office/officeart/2005/8/layout/hierarchy1"/>
    <dgm:cxn modelId="{2D4588AC-1D81-4765-8B6E-82DCD5262594}" type="presParOf" srcId="{6A270166-412F-4341-A7E1-C8544D7040D7}" destId="{0E99BDDB-39BC-47D6-A779-0C4B28F7AF15}" srcOrd="1" destOrd="0" presId="urn:microsoft.com/office/officeart/2005/8/layout/hierarchy1"/>
    <dgm:cxn modelId="{06AF2771-9C7A-453D-B790-25FB9668D880}" type="presParOf" srcId="{0E99BDDB-39BC-47D6-A779-0C4B28F7AF15}" destId="{1742BF2C-26F0-428C-9C06-1EC96F2B12E5}" srcOrd="0" destOrd="0" presId="urn:microsoft.com/office/officeart/2005/8/layout/hierarchy1"/>
    <dgm:cxn modelId="{17E00BE9-10BA-4E2B-9A4D-DCF2306271F7}" type="presParOf" srcId="{0E99BDDB-39BC-47D6-A779-0C4B28F7AF15}" destId="{CE1EE982-3DE3-4817-BD51-1ADAE75C4F71}" srcOrd="1" destOrd="0" presId="urn:microsoft.com/office/officeart/2005/8/layout/hierarchy1"/>
    <dgm:cxn modelId="{229CAEEB-C142-430A-8AFB-A83DDCA8026B}" type="presParOf" srcId="{CE1EE982-3DE3-4817-BD51-1ADAE75C4F71}" destId="{2177379D-A316-4EA5-B065-6ADF6B538639}" srcOrd="0" destOrd="0" presId="urn:microsoft.com/office/officeart/2005/8/layout/hierarchy1"/>
    <dgm:cxn modelId="{E1AE0FB0-7CFD-487A-A0C0-E12D2F4B36D2}" type="presParOf" srcId="{2177379D-A316-4EA5-B065-6ADF6B538639}" destId="{DF242FCC-FBF3-4F78-9F21-4E87829DDE13}" srcOrd="0" destOrd="0" presId="urn:microsoft.com/office/officeart/2005/8/layout/hierarchy1"/>
    <dgm:cxn modelId="{5D20256B-6409-4F78-9009-2F1E4300003B}" type="presParOf" srcId="{2177379D-A316-4EA5-B065-6ADF6B538639}" destId="{3A6294D8-95FE-4742-ADD2-E3563AF2496E}" srcOrd="1" destOrd="0" presId="urn:microsoft.com/office/officeart/2005/8/layout/hierarchy1"/>
    <dgm:cxn modelId="{DD90AAFE-7C34-45E8-8230-37063E55421C}" type="presParOf" srcId="{CE1EE982-3DE3-4817-BD51-1ADAE75C4F71}" destId="{51F08A30-C79F-45E1-98B6-0A3AB9F6F5FA}" srcOrd="1" destOrd="0" presId="urn:microsoft.com/office/officeart/2005/8/layout/hierarchy1"/>
    <dgm:cxn modelId="{ABBC9744-CD6E-404B-8E7B-7683A731C31E}" type="presParOf" srcId="{51F08A30-C79F-45E1-98B6-0A3AB9F6F5FA}" destId="{975A00BB-C8D1-47DB-87E1-F28B26534216}" srcOrd="0" destOrd="0" presId="urn:microsoft.com/office/officeart/2005/8/layout/hierarchy1"/>
    <dgm:cxn modelId="{764C2205-327B-4A1E-A68C-E004909846EF}" type="presParOf" srcId="{51F08A30-C79F-45E1-98B6-0A3AB9F6F5FA}" destId="{4B06CFB2-75F1-4398-9D06-9D24175B78FD}" srcOrd="1" destOrd="0" presId="urn:microsoft.com/office/officeart/2005/8/layout/hierarchy1"/>
    <dgm:cxn modelId="{9830EBD0-D423-495B-89E6-DF5732F871E0}" type="presParOf" srcId="{4B06CFB2-75F1-4398-9D06-9D24175B78FD}" destId="{DF6330A7-3AC8-4315-9AB3-C0CA2E20629F}" srcOrd="0" destOrd="0" presId="urn:microsoft.com/office/officeart/2005/8/layout/hierarchy1"/>
    <dgm:cxn modelId="{F0822ABF-901B-4C9E-9F10-ADADA1713232}" type="presParOf" srcId="{DF6330A7-3AC8-4315-9AB3-C0CA2E20629F}" destId="{91B754A4-D9EE-4470-B7B8-07962CED4004}" srcOrd="0" destOrd="0" presId="urn:microsoft.com/office/officeart/2005/8/layout/hierarchy1"/>
    <dgm:cxn modelId="{80722695-39A0-4183-8A2E-A30AC4349722}" type="presParOf" srcId="{DF6330A7-3AC8-4315-9AB3-C0CA2E20629F}" destId="{82533571-B04A-489B-83FB-EA0EB5E69845}" srcOrd="1" destOrd="0" presId="urn:microsoft.com/office/officeart/2005/8/layout/hierarchy1"/>
    <dgm:cxn modelId="{12FC5A37-0918-401C-B5EB-066E00E441B2}" type="presParOf" srcId="{4B06CFB2-75F1-4398-9D06-9D24175B78FD}" destId="{C7DEEA4B-15C0-40BD-B747-BB46C9699461}" srcOrd="1" destOrd="0" presId="urn:microsoft.com/office/officeart/2005/8/layout/hierarchy1"/>
    <dgm:cxn modelId="{1A1B5CCD-F278-4C99-80E5-FD19D0E856B1}" type="presParOf" srcId="{51F08A30-C79F-45E1-98B6-0A3AB9F6F5FA}" destId="{0235F457-3FF6-49FE-BC9C-81A9CA407421}" srcOrd="2" destOrd="0" presId="urn:microsoft.com/office/officeart/2005/8/layout/hierarchy1"/>
    <dgm:cxn modelId="{0F093E19-71D9-45BC-96D6-9830974E6D3A}" type="presParOf" srcId="{51F08A30-C79F-45E1-98B6-0A3AB9F6F5FA}" destId="{D9FA2D58-D1DD-4712-B858-888C2A72072E}" srcOrd="3" destOrd="0" presId="urn:microsoft.com/office/officeart/2005/8/layout/hierarchy1"/>
    <dgm:cxn modelId="{0CBB5857-128E-46A3-933A-4E85F2E807D6}" type="presParOf" srcId="{D9FA2D58-D1DD-4712-B858-888C2A72072E}" destId="{BA46F77E-CC1B-45D8-AA00-1704AC2D16BD}" srcOrd="0" destOrd="0" presId="urn:microsoft.com/office/officeart/2005/8/layout/hierarchy1"/>
    <dgm:cxn modelId="{A07A0591-B7C4-43DE-B947-530AC1E585CF}" type="presParOf" srcId="{BA46F77E-CC1B-45D8-AA00-1704AC2D16BD}" destId="{3C167457-EF6C-49A7-8FBC-29B909CF2D32}" srcOrd="0" destOrd="0" presId="urn:microsoft.com/office/officeart/2005/8/layout/hierarchy1"/>
    <dgm:cxn modelId="{EAA9FA03-F03C-43EF-A985-118566C8B222}" type="presParOf" srcId="{BA46F77E-CC1B-45D8-AA00-1704AC2D16BD}" destId="{7CE4825C-1129-4DEC-9928-2E1192A66566}" srcOrd="1" destOrd="0" presId="urn:microsoft.com/office/officeart/2005/8/layout/hierarchy1"/>
    <dgm:cxn modelId="{E6573219-339B-43C3-AF15-D055C0D8B922}" type="presParOf" srcId="{D9FA2D58-D1DD-4712-B858-888C2A72072E}" destId="{19621117-7E93-466E-83E6-1F3FBE744555}" srcOrd="1" destOrd="0" presId="urn:microsoft.com/office/officeart/2005/8/layout/hierarchy1"/>
    <dgm:cxn modelId="{748EABFB-A108-41A0-9C36-0582E715D219}" type="presParOf" srcId="{0E99BDDB-39BC-47D6-A779-0C4B28F7AF15}" destId="{2F8F33AD-CA3E-4A70-9273-1FADBEBD8672}" srcOrd="2" destOrd="0" presId="urn:microsoft.com/office/officeart/2005/8/layout/hierarchy1"/>
    <dgm:cxn modelId="{9C62C892-FC19-4DDE-8ED2-86B381EC6403}" type="presParOf" srcId="{0E99BDDB-39BC-47D6-A779-0C4B28F7AF15}" destId="{30007D95-BF1B-46BE-9E08-F8964B064836}" srcOrd="3" destOrd="0" presId="urn:microsoft.com/office/officeart/2005/8/layout/hierarchy1"/>
    <dgm:cxn modelId="{32FD0B51-DAE6-4B58-BA64-2E22211F91FF}" type="presParOf" srcId="{30007D95-BF1B-46BE-9E08-F8964B064836}" destId="{9FAD4B41-BD79-4DC1-986E-1F913C21FFDD}" srcOrd="0" destOrd="0" presId="urn:microsoft.com/office/officeart/2005/8/layout/hierarchy1"/>
    <dgm:cxn modelId="{EE6E39D7-BF6B-421C-8010-499435AD7516}" type="presParOf" srcId="{9FAD4B41-BD79-4DC1-986E-1F913C21FFDD}" destId="{73E1B780-332E-4EED-B869-85B69D44651F}" srcOrd="0" destOrd="0" presId="urn:microsoft.com/office/officeart/2005/8/layout/hierarchy1"/>
    <dgm:cxn modelId="{DC0A5B12-0CA9-4917-92FC-831E2289CC22}" type="presParOf" srcId="{9FAD4B41-BD79-4DC1-986E-1F913C21FFDD}" destId="{6BE462D1-8277-4535-8F5D-C7D619AB2CBE}" srcOrd="1" destOrd="0" presId="urn:microsoft.com/office/officeart/2005/8/layout/hierarchy1"/>
    <dgm:cxn modelId="{622FC823-14EA-437F-9175-874B5801F309}" type="presParOf" srcId="{30007D95-BF1B-46BE-9E08-F8964B064836}" destId="{707CD65B-CEF1-4BB8-B122-7CE1A2701091}" srcOrd="1" destOrd="0" presId="urn:microsoft.com/office/officeart/2005/8/layout/hierarchy1"/>
    <dgm:cxn modelId="{E6A8DFDF-25F5-41AA-9B4E-B9057686A4BF}" type="presParOf" srcId="{707CD65B-CEF1-4BB8-B122-7CE1A2701091}" destId="{D0DB2B22-1EC9-490C-8C17-EF8A272222A6}" srcOrd="0" destOrd="0" presId="urn:microsoft.com/office/officeart/2005/8/layout/hierarchy1"/>
    <dgm:cxn modelId="{B29A665C-4566-4C8A-8483-B639971835D2}" type="presParOf" srcId="{707CD65B-CEF1-4BB8-B122-7CE1A2701091}" destId="{A198B862-6F7B-4243-9ACD-B0E09455BBC5}" srcOrd="1" destOrd="0" presId="urn:microsoft.com/office/officeart/2005/8/layout/hierarchy1"/>
    <dgm:cxn modelId="{7D497E31-7AD8-4EA4-9107-7B5EAD59CD02}" type="presParOf" srcId="{A198B862-6F7B-4243-9ACD-B0E09455BBC5}" destId="{C33FB6C8-9516-4B14-A777-E037A95AF03F}" srcOrd="0" destOrd="0" presId="urn:microsoft.com/office/officeart/2005/8/layout/hierarchy1"/>
    <dgm:cxn modelId="{F7D1E348-F86A-454A-86B4-670953B38B02}" type="presParOf" srcId="{C33FB6C8-9516-4B14-A777-E037A95AF03F}" destId="{080EB1F9-5C6F-46E0-8F46-64A8ADD7E297}" srcOrd="0" destOrd="0" presId="urn:microsoft.com/office/officeart/2005/8/layout/hierarchy1"/>
    <dgm:cxn modelId="{D898F634-650B-4326-9281-D44442C5D935}" type="presParOf" srcId="{C33FB6C8-9516-4B14-A777-E037A95AF03F}" destId="{80DEFA19-9A73-4872-9172-035F6F8C1F74}" srcOrd="1" destOrd="0" presId="urn:microsoft.com/office/officeart/2005/8/layout/hierarchy1"/>
    <dgm:cxn modelId="{B1AA13D5-E72A-4842-868E-4AC9F2A3EFD1}" type="presParOf" srcId="{A198B862-6F7B-4243-9ACD-B0E09455BBC5}" destId="{D2FA56E1-FE7C-46D6-B046-E345A0B876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5D6CFB-0477-4E3E-BC6F-0F4223456E6A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3340F5-D8EA-4323-B7AC-236A1583233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Районный бюджет на 2025 год планируется сбалансированным. Районный бюджет на плановый период 2025 и 2026 годов так же планируется сбалансированный</a:t>
          </a:r>
          <a:endParaRPr lang="ru-RU" sz="2000" dirty="0"/>
        </a:p>
      </dgm:t>
    </dgm:pt>
    <dgm:pt modelId="{0B779D49-9E59-4050-A72E-A0F156F3272C}" type="parTrans" cxnId="{5067B46E-27FC-4364-97DC-D9BAE073FC85}">
      <dgm:prSet/>
      <dgm:spPr/>
      <dgm:t>
        <a:bodyPr/>
        <a:lstStyle/>
        <a:p>
          <a:endParaRPr lang="ru-RU"/>
        </a:p>
      </dgm:t>
    </dgm:pt>
    <dgm:pt modelId="{03E4407C-3A80-443F-BADA-52347A52CE36}" type="sibTrans" cxnId="{5067B46E-27FC-4364-97DC-D9BAE073FC85}">
      <dgm:prSet/>
      <dgm:spPr/>
      <dgm:t>
        <a:bodyPr/>
        <a:lstStyle/>
        <a:p>
          <a:endParaRPr lang="ru-RU"/>
        </a:p>
      </dgm:t>
    </dgm:pt>
    <dgm:pt modelId="{D38FB89A-FD5B-4766-A068-F198EF00568A}">
      <dgm:prSet phldrT="[Текст]" custT="1"/>
      <dgm:spPr/>
      <dgm:t>
        <a:bodyPr/>
        <a:lstStyle/>
        <a:p>
          <a:r>
            <a:rPr lang="ru-RU" sz="500" dirty="0" smtClean="0"/>
            <a:t>,</a:t>
          </a:r>
          <a:endParaRPr lang="ru-RU" sz="500" dirty="0"/>
        </a:p>
      </dgm:t>
    </dgm:pt>
    <dgm:pt modelId="{E442AA46-CC74-4206-915C-1C27F5733DEB}" type="parTrans" cxnId="{69116067-A818-43E5-AA8C-3F3CEFC3EBC7}">
      <dgm:prSet/>
      <dgm:spPr/>
      <dgm:t>
        <a:bodyPr/>
        <a:lstStyle/>
        <a:p>
          <a:endParaRPr lang="ru-RU"/>
        </a:p>
      </dgm:t>
    </dgm:pt>
    <dgm:pt modelId="{808292C8-8B6D-4D55-AF07-7C56638682C9}" type="sibTrans" cxnId="{69116067-A818-43E5-AA8C-3F3CEFC3EBC7}">
      <dgm:prSet/>
      <dgm:spPr/>
      <dgm:t>
        <a:bodyPr/>
        <a:lstStyle/>
        <a:p>
          <a:endParaRPr lang="ru-RU"/>
        </a:p>
      </dgm:t>
    </dgm:pt>
    <dgm:pt modelId="{4692AB76-F028-4A45-99B1-1278C457BE8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000" dirty="0"/>
        </a:p>
      </dgm:t>
    </dgm:pt>
    <dgm:pt modelId="{3A40B8DB-CC60-485E-A582-5C59A90BF5B1}" type="parTrans" cxnId="{0734209C-F259-4FC9-A3A2-EFF3EB9ED121}">
      <dgm:prSet/>
      <dgm:spPr/>
      <dgm:t>
        <a:bodyPr/>
        <a:lstStyle/>
        <a:p>
          <a:endParaRPr lang="ru-RU"/>
        </a:p>
      </dgm:t>
    </dgm:pt>
    <dgm:pt modelId="{8E9016A1-2874-4A7E-B890-FC920818DF0B}" type="sibTrans" cxnId="{0734209C-F259-4FC9-A3A2-EFF3EB9ED121}">
      <dgm:prSet/>
      <dgm:spPr/>
      <dgm:t>
        <a:bodyPr/>
        <a:lstStyle/>
        <a:p>
          <a:endParaRPr lang="ru-RU"/>
        </a:p>
      </dgm:t>
    </dgm:pt>
    <dgm:pt modelId="{65238D33-5B2B-4A1A-8F65-A9CFB0DFFF0E}">
      <dgm:prSet phldrT="[Текст]" custT="1"/>
      <dgm:spPr/>
      <dgm:t>
        <a:bodyPr/>
        <a:lstStyle/>
        <a:p>
          <a:r>
            <a:rPr lang="ru-RU" sz="500" dirty="0" smtClean="0"/>
            <a:t>,</a:t>
          </a:r>
          <a:endParaRPr lang="ru-RU" sz="500" dirty="0"/>
        </a:p>
      </dgm:t>
    </dgm:pt>
    <dgm:pt modelId="{5CC572C0-556B-4AA7-BA85-C38A5C51F6E6}" type="parTrans" cxnId="{53CEF46E-40EB-42EF-BB44-46CA0BBC1916}">
      <dgm:prSet/>
      <dgm:spPr/>
      <dgm:t>
        <a:bodyPr/>
        <a:lstStyle/>
        <a:p>
          <a:endParaRPr lang="ru-RU"/>
        </a:p>
      </dgm:t>
    </dgm:pt>
    <dgm:pt modelId="{2FAE4ED7-84E8-4090-9323-2FD8269B80EF}" type="sibTrans" cxnId="{53CEF46E-40EB-42EF-BB44-46CA0BBC1916}">
      <dgm:prSet/>
      <dgm:spPr/>
      <dgm:t>
        <a:bodyPr/>
        <a:lstStyle/>
        <a:p>
          <a:endParaRPr lang="ru-RU"/>
        </a:p>
      </dgm:t>
    </dgm:pt>
    <dgm:pt modelId="{49BE1716-9FAC-48B3-896D-DBB361683C65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A1B49727-D182-4EA8-B768-FBFA60B27A94}" type="parTrans" cxnId="{906F92A4-21AF-4A96-BE2B-2E8C4625988C}">
      <dgm:prSet/>
      <dgm:spPr/>
      <dgm:t>
        <a:bodyPr/>
        <a:lstStyle/>
        <a:p>
          <a:endParaRPr lang="ru-RU"/>
        </a:p>
      </dgm:t>
    </dgm:pt>
    <dgm:pt modelId="{CA88AF4D-E538-495F-A6E0-0C7ADA629C48}" type="sibTrans" cxnId="{906F92A4-21AF-4A96-BE2B-2E8C4625988C}">
      <dgm:prSet/>
      <dgm:spPr/>
      <dgm:t>
        <a:bodyPr/>
        <a:lstStyle/>
        <a:p>
          <a:endParaRPr lang="ru-RU"/>
        </a:p>
      </dgm:t>
    </dgm:pt>
    <dgm:pt modelId="{B55E5B90-D0F4-4480-8AB6-BBA5857F5AF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Предоставление бюджетных кредитов бюджетам поселений Большереченского муниципального района не планируется</a:t>
          </a:r>
          <a:endParaRPr lang="ru-RU" sz="2000" dirty="0"/>
        </a:p>
      </dgm:t>
    </dgm:pt>
    <dgm:pt modelId="{3AEF2638-C504-41A9-A2F5-58D4CC1AA148}" type="parTrans" cxnId="{707D4E9A-431E-42DC-ADE0-959D5826AF8F}">
      <dgm:prSet/>
      <dgm:spPr/>
      <dgm:t>
        <a:bodyPr/>
        <a:lstStyle/>
        <a:p>
          <a:endParaRPr lang="ru-RU"/>
        </a:p>
      </dgm:t>
    </dgm:pt>
    <dgm:pt modelId="{B6D426C6-ACCB-4A3A-9E67-8DFF78CA3E17}" type="sibTrans" cxnId="{707D4E9A-431E-42DC-ADE0-959D5826AF8F}">
      <dgm:prSet/>
      <dgm:spPr/>
      <dgm:t>
        <a:bodyPr/>
        <a:lstStyle/>
        <a:p>
          <a:endParaRPr lang="ru-RU"/>
        </a:p>
      </dgm:t>
    </dgm:pt>
    <dgm:pt modelId="{A95379D7-7A40-4325-86B3-83A763495D1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Верхний предел муниципального внутреннего долга Большереченского муниципального района по состоянию на 1 января 2026 года в размере 0,00 руб., на 1 января 2027 года в размере 0,00 руб. и на 1 января 2028 года в размере 0,00 руб.</a:t>
          </a:r>
          <a:endParaRPr lang="ru-RU" dirty="0"/>
        </a:p>
      </dgm:t>
    </dgm:pt>
    <dgm:pt modelId="{988ADE54-6EA4-407D-ACE1-FACA1962CA24}" type="parTrans" cxnId="{993A1DAD-B4F6-4EB7-8377-D3243700A0A6}">
      <dgm:prSet/>
      <dgm:spPr/>
      <dgm:t>
        <a:bodyPr/>
        <a:lstStyle/>
        <a:p>
          <a:endParaRPr lang="ru-RU"/>
        </a:p>
      </dgm:t>
    </dgm:pt>
    <dgm:pt modelId="{75EAF158-AF2D-4E1C-9507-2E4C6875168A}" type="sibTrans" cxnId="{993A1DAD-B4F6-4EB7-8377-D3243700A0A6}">
      <dgm:prSet/>
      <dgm:spPr/>
      <dgm:t>
        <a:bodyPr/>
        <a:lstStyle/>
        <a:p>
          <a:endParaRPr lang="ru-RU"/>
        </a:p>
      </dgm:t>
    </dgm:pt>
    <dgm:pt modelId="{6BB804A2-DFCC-4DB7-BA12-737994A7C5E1}">
      <dgm:prSet phldrT="[Текст]" custT="1"/>
      <dgm:spPr/>
      <dgm:t>
        <a:bodyPr/>
        <a:lstStyle/>
        <a:p>
          <a:r>
            <a:rPr lang="ru-RU" sz="500" dirty="0" smtClean="0"/>
            <a:t>,</a:t>
          </a:r>
          <a:endParaRPr lang="ru-RU" sz="500" dirty="0"/>
        </a:p>
      </dgm:t>
    </dgm:pt>
    <dgm:pt modelId="{533752AF-3ED3-4D33-80EE-93AADB77AF2D}" type="sibTrans" cxnId="{97159A86-BB40-4F06-A010-BB3FEF2721BD}">
      <dgm:prSet/>
      <dgm:spPr/>
      <dgm:t>
        <a:bodyPr/>
        <a:lstStyle/>
        <a:p>
          <a:endParaRPr lang="ru-RU"/>
        </a:p>
      </dgm:t>
    </dgm:pt>
    <dgm:pt modelId="{485EDBCB-CC64-4EF0-90B9-0A7EF585EE9C}" type="parTrans" cxnId="{97159A86-BB40-4F06-A010-BB3FEF2721BD}">
      <dgm:prSet/>
      <dgm:spPr/>
      <dgm:t>
        <a:bodyPr/>
        <a:lstStyle/>
        <a:p>
          <a:endParaRPr lang="ru-RU"/>
        </a:p>
      </dgm:t>
    </dgm:pt>
    <dgm:pt modelId="{935CF981-EDA6-4C91-9329-968560380F14}" type="pres">
      <dgm:prSet presAssocID="{655D6CFB-0477-4E3E-BC6F-0F4223456E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18B8D2-0890-4917-B38D-551A425DA66A}" type="pres">
      <dgm:prSet presAssocID="{6BB804A2-DFCC-4DB7-BA12-737994A7C5E1}" presName="composite" presStyleCnt="0"/>
      <dgm:spPr/>
    </dgm:pt>
    <dgm:pt modelId="{5EE3D1EB-32EC-4188-8964-266588F3E659}" type="pres">
      <dgm:prSet presAssocID="{6BB804A2-DFCC-4DB7-BA12-737994A7C5E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02AF9-4708-461A-A2ED-140C3681B6A3}" type="pres">
      <dgm:prSet presAssocID="{6BB804A2-DFCC-4DB7-BA12-737994A7C5E1}" presName="descendantText" presStyleLbl="alignAcc1" presStyleIdx="0" presStyleCnt="3" custScaleY="67054" custLinFactNeighborX="-522" custLinFactNeighborY="4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7E13E-C91A-4A6D-9838-0D627321ED19}" type="pres">
      <dgm:prSet presAssocID="{533752AF-3ED3-4D33-80EE-93AADB77AF2D}" presName="sp" presStyleCnt="0"/>
      <dgm:spPr/>
    </dgm:pt>
    <dgm:pt modelId="{D89324DF-DF8C-417B-8BF0-28824BC8AB6A}" type="pres">
      <dgm:prSet presAssocID="{D38FB89A-FD5B-4766-A068-F198EF00568A}" presName="composite" presStyleCnt="0"/>
      <dgm:spPr/>
    </dgm:pt>
    <dgm:pt modelId="{9943735E-6C27-48D7-9113-BD1ED26EC956}" type="pres">
      <dgm:prSet presAssocID="{D38FB89A-FD5B-4766-A068-F198EF00568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664E4-A89F-42E5-95CF-987DB0C78BFA}" type="pres">
      <dgm:prSet presAssocID="{D38FB89A-FD5B-4766-A068-F198EF00568A}" presName="descendantText" presStyleLbl="alignAcc1" presStyleIdx="1" presStyleCnt="3" custScaleY="73437" custLinFactNeighborX="-185" custLinFactNeighborY="-3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65DFF-86E3-4CEE-A499-C8979440F1B9}" type="pres">
      <dgm:prSet presAssocID="{808292C8-8B6D-4D55-AF07-7C56638682C9}" presName="sp" presStyleCnt="0"/>
      <dgm:spPr/>
    </dgm:pt>
    <dgm:pt modelId="{0EA3CFA1-8277-48E8-93D6-00A081950445}" type="pres">
      <dgm:prSet presAssocID="{65238D33-5B2B-4A1A-8F65-A9CFB0DFFF0E}" presName="composite" presStyleCnt="0"/>
      <dgm:spPr/>
    </dgm:pt>
    <dgm:pt modelId="{F5DD00FE-48A5-46D9-9C77-9650C2C18D3F}" type="pres">
      <dgm:prSet presAssocID="{65238D33-5B2B-4A1A-8F65-A9CFB0DFFF0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50355-8E1E-4556-A6CD-D4C2FFAC50A3}" type="pres">
      <dgm:prSet presAssocID="{65238D33-5B2B-4A1A-8F65-A9CFB0DFFF0E}" presName="descendantText" presStyleLbl="alignAcc1" presStyleIdx="2" presStyleCnt="3" custLinFactNeighborX="26390" custLinFactNeighborY="-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7B46E-27FC-4364-97DC-D9BAE073FC85}" srcId="{6BB804A2-DFCC-4DB7-BA12-737994A7C5E1}" destId="{C03340F5-D8EA-4323-B7AC-236A15832333}" srcOrd="0" destOrd="0" parTransId="{0B779D49-9E59-4050-A72E-A0F156F3272C}" sibTransId="{03E4407C-3A80-443F-BADA-52347A52CE36}"/>
    <dgm:cxn modelId="{53CEF46E-40EB-42EF-BB44-46CA0BBC1916}" srcId="{655D6CFB-0477-4E3E-BC6F-0F4223456E6A}" destId="{65238D33-5B2B-4A1A-8F65-A9CFB0DFFF0E}" srcOrd="2" destOrd="0" parTransId="{5CC572C0-556B-4AA7-BA85-C38A5C51F6E6}" sibTransId="{2FAE4ED7-84E8-4090-9323-2FD8269B80EF}"/>
    <dgm:cxn modelId="{0734209C-F259-4FC9-A3A2-EFF3EB9ED121}" srcId="{D38FB89A-FD5B-4766-A068-F198EF00568A}" destId="{4692AB76-F028-4A45-99B1-1278C457BE8C}" srcOrd="0" destOrd="0" parTransId="{3A40B8DB-CC60-485E-A582-5C59A90BF5B1}" sibTransId="{8E9016A1-2874-4A7E-B890-FC920818DF0B}"/>
    <dgm:cxn modelId="{8BF40543-0DA0-4132-A29F-759386EA4AC7}" type="presOf" srcId="{655D6CFB-0477-4E3E-BC6F-0F4223456E6A}" destId="{935CF981-EDA6-4C91-9329-968560380F14}" srcOrd="0" destOrd="0" presId="urn:microsoft.com/office/officeart/2005/8/layout/chevron2"/>
    <dgm:cxn modelId="{707D4E9A-431E-42DC-ADE0-959D5826AF8F}" srcId="{D38FB89A-FD5B-4766-A068-F198EF00568A}" destId="{B55E5B90-D0F4-4480-8AB6-BBA5857F5AFC}" srcOrd="1" destOrd="0" parTransId="{3AEF2638-C504-41A9-A2F5-58D4CC1AA148}" sibTransId="{B6D426C6-ACCB-4A3A-9E67-8DFF78CA3E17}"/>
    <dgm:cxn modelId="{69116067-A818-43E5-AA8C-3F3CEFC3EBC7}" srcId="{655D6CFB-0477-4E3E-BC6F-0F4223456E6A}" destId="{D38FB89A-FD5B-4766-A068-F198EF00568A}" srcOrd="1" destOrd="0" parTransId="{E442AA46-CC74-4206-915C-1C27F5733DEB}" sibTransId="{808292C8-8B6D-4D55-AF07-7C56638682C9}"/>
    <dgm:cxn modelId="{993A1DAD-B4F6-4EB7-8377-D3243700A0A6}" srcId="{65238D33-5B2B-4A1A-8F65-A9CFB0DFFF0E}" destId="{A95379D7-7A40-4325-86B3-83A763495D1A}" srcOrd="1" destOrd="0" parTransId="{988ADE54-6EA4-407D-ACE1-FACA1962CA24}" sibTransId="{75EAF158-AF2D-4E1C-9507-2E4C6875168A}"/>
    <dgm:cxn modelId="{906F92A4-21AF-4A96-BE2B-2E8C4625988C}" srcId="{65238D33-5B2B-4A1A-8F65-A9CFB0DFFF0E}" destId="{49BE1716-9FAC-48B3-896D-DBB361683C65}" srcOrd="0" destOrd="0" parTransId="{A1B49727-D182-4EA8-B768-FBFA60B27A94}" sibTransId="{CA88AF4D-E538-495F-A6E0-0C7ADA629C48}"/>
    <dgm:cxn modelId="{5728EACE-24BC-4997-8BDF-73B1F2223F08}" type="presOf" srcId="{4692AB76-F028-4A45-99B1-1278C457BE8C}" destId="{008664E4-A89F-42E5-95CF-987DB0C78BFA}" srcOrd="0" destOrd="0" presId="urn:microsoft.com/office/officeart/2005/8/layout/chevron2"/>
    <dgm:cxn modelId="{B949E7D1-F2C6-4761-B228-338A8C2C577F}" type="presOf" srcId="{65238D33-5B2B-4A1A-8F65-A9CFB0DFFF0E}" destId="{F5DD00FE-48A5-46D9-9C77-9650C2C18D3F}" srcOrd="0" destOrd="0" presId="urn:microsoft.com/office/officeart/2005/8/layout/chevron2"/>
    <dgm:cxn modelId="{5FD7CAA6-9369-4F27-984C-C2A0479775F3}" type="presOf" srcId="{D38FB89A-FD5B-4766-A068-F198EF00568A}" destId="{9943735E-6C27-48D7-9113-BD1ED26EC956}" srcOrd="0" destOrd="0" presId="urn:microsoft.com/office/officeart/2005/8/layout/chevron2"/>
    <dgm:cxn modelId="{33452E38-5E27-4A3F-97B5-5754B596A4BF}" type="presOf" srcId="{6BB804A2-DFCC-4DB7-BA12-737994A7C5E1}" destId="{5EE3D1EB-32EC-4188-8964-266588F3E659}" srcOrd="0" destOrd="0" presId="urn:microsoft.com/office/officeart/2005/8/layout/chevron2"/>
    <dgm:cxn modelId="{59A7C63D-1251-447C-BB83-43EFD72848C9}" type="presOf" srcId="{B55E5B90-D0F4-4480-8AB6-BBA5857F5AFC}" destId="{008664E4-A89F-42E5-95CF-987DB0C78BFA}" srcOrd="0" destOrd="1" presId="urn:microsoft.com/office/officeart/2005/8/layout/chevron2"/>
    <dgm:cxn modelId="{F258DD4D-177E-417F-B4D9-C0B1D74096D1}" type="presOf" srcId="{49BE1716-9FAC-48B3-896D-DBB361683C65}" destId="{CDC50355-8E1E-4556-A6CD-D4C2FFAC50A3}" srcOrd="0" destOrd="0" presId="urn:microsoft.com/office/officeart/2005/8/layout/chevron2"/>
    <dgm:cxn modelId="{398F4620-4BEA-47C5-A062-F19DFB6A5324}" type="presOf" srcId="{C03340F5-D8EA-4323-B7AC-236A15832333}" destId="{69B02AF9-4708-461A-A2ED-140C3681B6A3}" srcOrd="0" destOrd="0" presId="urn:microsoft.com/office/officeart/2005/8/layout/chevron2"/>
    <dgm:cxn modelId="{005481BB-5D38-453D-8479-B52A73F3EAFE}" type="presOf" srcId="{A95379D7-7A40-4325-86B3-83A763495D1A}" destId="{CDC50355-8E1E-4556-A6CD-D4C2FFAC50A3}" srcOrd="0" destOrd="1" presId="urn:microsoft.com/office/officeart/2005/8/layout/chevron2"/>
    <dgm:cxn modelId="{97159A86-BB40-4F06-A010-BB3FEF2721BD}" srcId="{655D6CFB-0477-4E3E-BC6F-0F4223456E6A}" destId="{6BB804A2-DFCC-4DB7-BA12-737994A7C5E1}" srcOrd="0" destOrd="0" parTransId="{485EDBCB-CC64-4EF0-90B9-0A7EF585EE9C}" sibTransId="{533752AF-3ED3-4D33-80EE-93AADB77AF2D}"/>
    <dgm:cxn modelId="{DC3BC936-953C-4040-BDA3-E89DE1909757}" type="presParOf" srcId="{935CF981-EDA6-4C91-9329-968560380F14}" destId="{4018B8D2-0890-4917-B38D-551A425DA66A}" srcOrd="0" destOrd="0" presId="urn:microsoft.com/office/officeart/2005/8/layout/chevron2"/>
    <dgm:cxn modelId="{47FFD7EB-496A-4C37-A21E-18F817E35CAD}" type="presParOf" srcId="{4018B8D2-0890-4917-B38D-551A425DA66A}" destId="{5EE3D1EB-32EC-4188-8964-266588F3E659}" srcOrd="0" destOrd="0" presId="urn:microsoft.com/office/officeart/2005/8/layout/chevron2"/>
    <dgm:cxn modelId="{B235C180-4504-4BD6-8F9A-0210B52C22EF}" type="presParOf" srcId="{4018B8D2-0890-4917-B38D-551A425DA66A}" destId="{69B02AF9-4708-461A-A2ED-140C3681B6A3}" srcOrd="1" destOrd="0" presId="urn:microsoft.com/office/officeart/2005/8/layout/chevron2"/>
    <dgm:cxn modelId="{29355FEB-D40A-499E-BD38-D61322354999}" type="presParOf" srcId="{935CF981-EDA6-4C91-9329-968560380F14}" destId="{7887E13E-C91A-4A6D-9838-0D627321ED19}" srcOrd="1" destOrd="0" presId="urn:microsoft.com/office/officeart/2005/8/layout/chevron2"/>
    <dgm:cxn modelId="{0BF69700-501C-42BC-9A11-B4CA7AAE0F5C}" type="presParOf" srcId="{935CF981-EDA6-4C91-9329-968560380F14}" destId="{D89324DF-DF8C-417B-8BF0-28824BC8AB6A}" srcOrd="2" destOrd="0" presId="urn:microsoft.com/office/officeart/2005/8/layout/chevron2"/>
    <dgm:cxn modelId="{EC2D7B10-628D-4DE7-8A8C-7B17E7C5FE55}" type="presParOf" srcId="{D89324DF-DF8C-417B-8BF0-28824BC8AB6A}" destId="{9943735E-6C27-48D7-9113-BD1ED26EC956}" srcOrd="0" destOrd="0" presId="urn:microsoft.com/office/officeart/2005/8/layout/chevron2"/>
    <dgm:cxn modelId="{77C17BF0-8396-4C0B-868F-60FE950E1746}" type="presParOf" srcId="{D89324DF-DF8C-417B-8BF0-28824BC8AB6A}" destId="{008664E4-A89F-42E5-95CF-987DB0C78BFA}" srcOrd="1" destOrd="0" presId="urn:microsoft.com/office/officeart/2005/8/layout/chevron2"/>
    <dgm:cxn modelId="{56E62E53-480F-45FE-8E3A-7F42C2C053BF}" type="presParOf" srcId="{935CF981-EDA6-4C91-9329-968560380F14}" destId="{20B65DFF-86E3-4CEE-A499-C8979440F1B9}" srcOrd="3" destOrd="0" presId="urn:microsoft.com/office/officeart/2005/8/layout/chevron2"/>
    <dgm:cxn modelId="{A0422585-B713-4952-A450-358FE28AD4AB}" type="presParOf" srcId="{935CF981-EDA6-4C91-9329-968560380F14}" destId="{0EA3CFA1-8277-48E8-93D6-00A081950445}" srcOrd="4" destOrd="0" presId="urn:microsoft.com/office/officeart/2005/8/layout/chevron2"/>
    <dgm:cxn modelId="{06F59D49-7124-4278-9D5D-53B9E982FAE0}" type="presParOf" srcId="{0EA3CFA1-8277-48E8-93D6-00A081950445}" destId="{F5DD00FE-48A5-46D9-9C77-9650C2C18D3F}" srcOrd="0" destOrd="0" presId="urn:microsoft.com/office/officeart/2005/8/layout/chevron2"/>
    <dgm:cxn modelId="{5FDE5A28-4159-436C-945A-C1313F31681B}" type="presParOf" srcId="{0EA3CFA1-8277-48E8-93D6-00A081950445}" destId="{CDC50355-8E1E-4556-A6CD-D4C2FFAC50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62B8F-FDDA-4CD0-93A3-A156038FD540}">
      <dsp:nvSpPr>
        <dsp:cNvPr id="0" name=""/>
        <dsp:cNvSpPr/>
      </dsp:nvSpPr>
      <dsp:spPr>
        <a:xfrm>
          <a:off x="894996" y="0"/>
          <a:ext cx="7142806" cy="671398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12005-D609-4CF8-BC43-6BDB96F7DDE7}">
      <dsp:nvSpPr>
        <dsp:cNvPr id="0" name=""/>
        <dsp:cNvSpPr/>
      </dsp:nvSpPr>
      <dsp:spPr>
        <a:xfrm>
          <a:off x="1907096" y="637828"/>
          <a:ext cx="2618453" cy="2618453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chilly" dir="t"/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5">
                  <a:lumMod val="50000"/>
                </a:schemeClr>
              </a:solidFill>
            </a:rPr>
            <a:t>Площадь муниципального района составляет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5">
                  <a:lumMod val="50000"/>
                </a:schemeClr>
              </a:solidFill>
            </a:rPr>
            <a:t>4 331,9 кв. км</a:t>
          </a:r>
          <a:r>
            <a:rPr lang="ru-RU" sz="1700" kern="1200" dirty="0" smtClean="0">
              <a:solidFill>
                <a:schemeClr val="accent5">
                  <a:lumMod val="50000"/>
                </a:schemeClr>
              </a:solidFill>
            </a:rPr>
            <a:t>.</a:t>
          </a:r>
          <a:endParaRPr lang="en-US" sz="17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907096" y="637828"/>
        <a:ext cx="2618453" cy="2618453"/>
      </dsp:txXfrm>
    </dsp:sp>
    <dsp:sp modelId="{72970435-B257-4A8C-A882-29C9AB6AC78E}">
      <dsp:nvSpPr>
        <dsp:cNvPr id="0" name=""/>
        <dsp:cNvSpPr/>
      </dsp:nvSpPr>
      <dsp:spPr>
        <a:xfrm>
          <a:off x="4925605" y="3427476"/>
          <a:ext cx="2618453" cy="2618453"/>
        </a:xfrm>
        <a:prstGeom prst="round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chilly" dir="t"/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5">
                  <a:lumMod val="50000"/>
                </a:schemeClr>
              </a:solidFill>
            </a:rPr>
            <a:t>Население района составляет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5">
                  <a:lumMod val="50000"/>
                </a:schemeClr>
              </a:solidFill>
            </a:rPr>
            <a:t>21 499 человек</a:t>
          </a:r>
          <a:endParaRPr lang="ru-RU" sz="17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25605" y="3427476"/>
        <a:ext cx="2618453" cy="2618453"/>
      </dsp:txXfrm>
    </dsp:sp>
    <dsp:sp modelId="{34314D37-B701-4B2C-BBA7-188B5A3199EC}">
      <dsp:nvSpPr>
        <dsp:cNvPr id="0" name=""/>
        <dsp:cNvSpPr/>
      </dsp:nvSpPr>
      <dsp:spPr>
        <a:xfrm>
          <a:off x="1907096" y="3457701"/>
          <a:ext cx="2618453" cy="2618453"/>
        </a:xfrm>
        <a:prstGeom prst="round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chilly" dir="t"/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>
              <a:solidFill>
                <a:schemeClr val="accent5">
                  <a:lumMod val="50000"/>
                </a:schemeClr>
              </a:solidFill>
            </a:rPr>
            <a:t>В состав Большереченского района входят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accent5">
                  <a:lumMod val="50000"/>
                </a:schemeClr>
              </a:solidFill>
            </a:rPr>
            <a:t>12</a:t>
          </a:r>
          <a:r>
            <a:rPr lang="ru-RU" sz="1700" kern="1200" dirty="0" smtClean="0">
              <a:solidFill>
                <a:schemeClr val="accent5">
                  <a:lumMod val="50000"/>
                </a:schemeClr>
              </a:solidFill>
            </a:rPr>
            <a:t> сельских и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accent5">
                  <a:lumMod val="50000"/>
                </a:schemeClr>
              </a:solidFill>
            </a:rPr>
            <a:t>1</a:t>
          </a:r>
          <a:r>
            <a:rPr lang="ru-RU" sz="1700" kern="1200" dirty="0" smtClean="0">
              <a:solidFill>
                <a:schemeClr val="accent5">
                  <a:lumMod val="50000"/>
                </a:schemeClr>
              </a:solidFill>
            </a:rPr>
            <a:t> городское поселение, общее количество населенных пунктов - </a:t>
          </a:r>
          <a:r>
            <a:rPr lang="ru-RU" sz="1700" b="1" kern="1200" dirty="0" smtClean="0">
              <a:solidFill>
                <a:schemeClr val="accent5">
                  <a:lumMod val="50000"/>
                </a:schemeClr>
              </a:solidFill>
            </a:rPr>
            <a:t>54</a:t>
          </a:r>
          <a:endParaRPr lang="ru-RU" sz="17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907096" y="3457701"/>
        <a:ext cx="2618453" cy="2618453"/>
      </dsp:txXfrm>
    </dsp:sp>
    <dsp:sp modelId="{60B37D2B-9FDF-404A-BBB6-1545946BDD6C}">
      <dsp:nvSpPr>
        <dsp:cNvPr id="0" name=""/>
        <dsp:cNvSpPr/>
      </dsp:nvSpPr>
      <dsp:spPr>
        <a:xfrm>
          <a:off x="4871691" y="720527"/>
          <a:ext cx="2438199" cy="256875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B38CD5-4442-4E95-A64A-07863C2C40E9}">
      <dsp:nvSpPr>
        <dsp:cNvPr id="0" name=""/>
        <dsp:cNvSpPr/>
      </dsp:nvSpPr>
      <dsp:spPr>
        <a:xfrm>
          <a:off x="1685148" y="1929082"/>
          <a:ext cx="1345718" cy="1345718"/>
        </a:xfrm>
        <a:prstGeom prst="ellipse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Бюджет</a:t>
          </a:r>
          <a:endParaRPr lang="ru-RU" sz="2000" b="1" kern="1200" dirty="0">
            <a:solidFill>
              <a:schemeClr val="bg1">
                <a:lumMod val="75000"/>
                <a:lumOff val="25000"/>
              </a:schemeClr>
            </a:solidFill>
          </a:endParaRPr>
        </a:p>
      </dsp:txBody>
      <dsp:txXfrm>
        <a:off x="1685148" y="1929082"/>
        <a:ext cx="1345718" cy="1345718"/>
      </dsp:txXfrm>
    </dsp:sp>
    <dsp:sp modelId="{BA870FEA-C189-43AB-8C15-3A0B38221266}">
      <dsp:nvSpPr>
        <dsp:cNvPr id="0" name=""/>
        <dsp:cNvSpPr/>
      </dsp:nvSpPr>
      <dsp:spPr>
        <a:xfrm rot="16200000">
          <a:off x="2154546" y="1699939"/>
          <a:ext cx="40692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06923" y="25681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50000"/>
              </a:schemeClr>
            </a:solidFill>
          </a:endParaRPr>
        </a:p>
      </dsp:txBody>
      <dsp:txXfrm rot="16200000">
        <a:off x="2347834" y="1715448"/>
        <a:ext cx="20346" cy="20346"/>
      </dsp:txXfrm>
    </dsp:sp>
    <dsp:sp modelId="{CBFAFCE3-A863-4ED5-BECA-AFAAC2F42376}">
      <dsp:nvSpPr>
        <dsp:cNvPr id="0" name=""/>
        <dsp:cNvSpPr/>
      </dsp:nvSpPr>
      <dsp:spPr>
        <a:xfrm>
          <a:off x="1685148" y="176440"/>
          <a:ext cx="1345718" cy="1345718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Составление проекта бюджета очередного года</a:t>
          </a:r>
          <a:endParaRPr lang="ru-RU" sz="1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685148" y="176440"/>
        <a:ext cx="1345718" cy="1345718"/>
      </dsp:txXfrm>
    </dsp:sp>
    <dsp:sp modelId="{2D26211C-AB03-488E-831D-0D332A396FA4}">
      <dsp:nvSpPr>
        <dsp:cNvPr id="0" name=""/>
        <dsp:cNvSpPr/>
      </dsp:nvSpPr>
      <dsp:spPr>
        <a:xfrm rot="20564777">
          <a:off x="2991596" y="2317414"/>
          <a:ext cx="399685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99685" y="25681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50000"/>
              </a:schemeClr>
            </a:solidFill>
          </a:endParaRPr>
        </a:p>
      </dsp:txBody>
      <dsp:txXfrm rot="20564777">
        <a:off x="3181446" y="2333103"/>
        <a:ext cx="19984" cy="19984"/>
      </dsp:txXfrm>
    </dsp:sp>
    <dsp:sp modelId="{A51FF99B-BBB8-419E-B8D7-7EF0BA520577}">
      <dsp:nvSpPr>
        <dsp:cNvPr id="0" name=""/>
        <dsp:cNvSpPr/>
      </dsp:nvSpPr>
      <dsp:spPr>
        <a:xfrm>
          <a:off x="3352010" y="1411389"/>
          <a:ext cx="1345718" cy="1345718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Рассмотрение проекта бюджета очередного года</a:t>
          </a:r>
          <a:endParaRPr lang="ru-RU" sz="1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352010" y="1411389"/>
        <a:ext cx="1345718" cy="1345718"/>
      </dsp:txXfrm>
    </dsp:sp>
    <dsp:sp modelId="{60082FC1-C30C-4F86-A0B4-43EB060E4B31}">
      <dsp:nvSpPr>
        <dsp:cNvPr id="0" name=""/>
        <dsp:cNvSpPr/>
      </dsp:nvSpPr>
      <dsp:spPr>
        <a:xfrm rot="3240000">
          <a:off x="2669634" y="3285219"/>
          <a:ext cx="40692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06923" y="25681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50000"/>
              </a:schemeClr>
            </a:solidFill>
          </a:endParaRPr>
        </a:p>
      </dsp:txBody>
      <dsp:txXfrm rot="3240000">
        <a:off x="2862923" y="3300728"/>
        <a:ext cx="20346" cy="20346"/>
      </dsp:txXfrm>
    </dsp:sp>
    <dsp:sp modelId="{FD5BDE8D-C8A5-4C34-A251-13C5F0E17B3A}">
      <dsp:nvSpPr>
        <dsp:cNvPr id="0" name=""/>
        <dsp:cNvSpPr/>
      </dsp:nvSpPr>
      <dsp:spPr>
        <a:xfrm>
          <a:off x="2715325" y="3347000"/>
          <a:ext cx="1345718" cy="1345718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Утверждение бюджета очередного года</a:t>
          </a:r>
          <a:endParaRPr lang="ru-RU" sz="1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715325" y="3347000"/>
        <a:ext cx="1345718" cy="1345718"/>
      </dsp:txXfrm>
    </dsp:sp>
    <dsp:sp modelId="{77487994-FEE6-4FB3-938A-85474ACCFC92}">
      <dsp:nvSpPr>
        <dsp:cNvPr id="0" name=""/>
        <dsp:cNvSpPr/>
      </dsp:nvSpPr>
      <dsp:spPr>
        <a:xfrm rot="7560000">
          <a:off x="1639457" y="3285219"/>
          <a:ext cx="40692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06923" y="25681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50000"/>
              </a:schemeClr>
            </a:solidFill>
          </a:endParaRPr>
        </a:p>
      </dsp:txBody>
      <dsp:txXfrm rot="7560000">
        <a:off x="1832746" y="3300728"/>
        <a:ext cx="20346" cy="20346"/>
      </dsp:txXfrm>
    </dsp:sp>
    <dsp:sp modelId="{68EF27E3-DA61-4751-9807-E76A0E194565}">
      <dsp:nvSpPr>
        <dsp:cNvPr id="0" name=""/>
        <dsp:cNvSpPr/>
      </dsp:nvSpPr>
      <dsp:spPr>
        <a:xfrm>
          <a:off x="654971" y="3347000"/>
          <a:ext cx="1345718" cy="1345718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Исполнение бюджета в текущем году</a:t>
          </a:r>
          <a:endParaRPr lang="ru-RU" sz="1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654971" y="3347000"/>
        <a:ext cx="1345718" cy="1345718"/>
      </dsp:txXfrm>
    </dsp:sp>
    <dsp:sp modelId="{DD7502BD-9290-4F13-945C-FFD88BA65364}">
      <dsp:nvSpPr>
        <dsp:cNvPr id="0" name=""/>
        <dsp:cNvSpPr/>
      </dsp:nvSpPr>
      <dsp:spPr>
        <a:xfrm rot="11916806">
          <a:off x="1307437" y="2293830"/>
          <a:ext cx="423994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23994" y="25681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50000"/>
              </a:schemeClr>
            </a:solidFill>
          </a:endParaRPr>
        </a:p>
      </dsp:txBody>
      <dsp:txXfrm rot="11916806">
        <a:off x="1508835" y="2308912"/>
        <a:ext cx="21199" cy="21199"/>
      </dsp:txXfrm>
    </dsp:sp>
    <dsp:sp modelId="{D3030508-4FF0-41CF-90D3-083BB8090193}">
      <dsp:nvSpPr>
        <dsp:cNvPr id="0" name=""/>
        <dsp:cNvSpPr/>
      </dsp:nvSpPr>
      <dsp:spPr>
        <a:xfrm>
          <a:off x="8002" y="1364223"/>
          <a:ext cx="1345718" cy="1345718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ru-RU" sz="1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8002" y="1364223"/>
        <a:ext cx="1345718" cy="13457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A629D0-38B2-4843-B25B-CDCB430B2CDC}">
      <dsp:nvSpPr>
        <dsp:cNvPr id="0" name=""/>
        <dsp:cNvSpPr/>
      </dsp:nvSpPr>
      <dsp:spPr>
        <a:xfrm>
          <a:off x="0" y="4064372"/>
          <a:ext cx="4427984" cy="4447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</a:rPr>
            <a:t>Получатели бюджетных средств</a:t>
          </a:r>
          <a:endParaRPr lang="ru-RU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4064372"/>
        <a:ext cx="4427984" cy="444747"/>
      </dsp:txXfrm>
    </dsp:sp>
    <dsp:sp modelId="{6665E1FE-1B08-4FE7-8B6E-E63A3EE6D29B}">
      <dsp:nvSpPr>
        <dsp:cNvPr id="0" name=""/>
        <dsp:cNvSpPr/>
      </dsp:nvSpPr>
      <dsp:spPr>
        <a:xfrm rot="10800000">
          <a:off x="0" y="3386886"/>
          <a:ext cx="4427984" cy="68402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</a:rPr>
            <a:t>Главные администраторы (администраторы) доходов бюджета;</a:t>
          </a:r>
          <a:endParaRPr lang="ru-RU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10800000">
        <a:off x="0" y="3386886"/>
        <a:ext cx="4427984" cy="684021"/>
      </dsp:txXfrm>
    </dsp:sp>
    <dsp:sp modelId="{0FA75D65-1E24-4ACC-9758-74C3BD4CB88B}">
      <dsp:nvSpPr>
        <dsp:cNvPr id="0" name=""/>
        <dsp:cNvSpPr/>
      </dsp:nvSpPr>
      <dsp:spPr>
        <a:xfrm rot="10800000">
          <a:off x="0" y="2693290"/>
          <a:ext cx="4427984" cy="68402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</a:rPr>
            <a:t>Главные распорядители бюджетных средств;</a:t>
          </a:r>
          <a:endParaRPr lang="ru-RU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10800000">
        <a:off x="0" y="2693290"/>
        <a:ext cx="4427984" cy="684021"/>
      </dsp:txXfrm>
    </dsp:sp>
    <dsp:sp modelId="{94AE8D28-99A7-4D98-81EE-84C74676C2CC}">
      <dsp:nvSpPr>
        <dsp:cNvPr id="0" name=""/>
        <dsp:cNvSpPr/>
      </dsp:nvSpPr>
      <dsp:spPr>
        <a:xfrm rot="10800000">
          <a:off x="0" y="2032186"/>
          <a:ext cx="4427984" cy="684021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</a:rPr>
            <a:t>Органы государственного (муниципального) финансового контроля</a:t>
          </a:r>
          <a:endParaRPr lang="ru-RU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10800000">
        <a:off x="0" y="2032186"/>
        <a:ext cx="4427984" cy="684021"/>
      </dsp:txXfrm>
    </dsp:sp>
    <dsp:sp modelId="{735EBAC9-CE48-4F43-9384-9C149D4C22E3}">
      <dsp:nvSpPr>
        <dsp:cNvPr id="0" name=""/>
        <dsp:cNvSpPr/>
      </dsp:nvSpPr>
      <dsp:spPr>
        <a:xfrm rot="10800000">
          <a:off x="0" y="1354836"/>
          <a:ext cx="4427984" cy="684021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</a:rPr>
            <a:t>Исполнительно-распорядительные органы муниципальных образований</a:t>
          </a:r>
          <a:endParaRPr lang="ru-RU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10800000">
        <a:off x="0" y="1354836"/>
        <a:ext cx="4427984" cy="684021"/>
      </dsp:txXfrm>
    </dsp:sp>
    <dsp:sp modelId="{519A0354-47B8-4552-86C0-B31A02FA5700}">
      <dsp:nvSpPr>
        <dsp:cNvPr id="0" name=""/>
        <dsp:cNvSpPr/>
      </dsp:nvSpPr>
      <dsp:spPr>
        <a:xfrm rot="10800000">
          <a:off x="0" y="708759"/>
          <a:ext cx="4427984" cy="684021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Представительные органы местного самоуправления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 rot="10800000">
        <a:off x="0" y="708759"/>
        <a:ext cx="4427984" cy="684021"/>
      </dsp:txXfrm>
    </dsp:sp>
    <dsp:sp modelId="{6677037A-3EEE-49FF-9E40-457671EB1645}">
      <dsp:nvSpPr>
        <dsp:cNvPr id="0" name=""/>
        <dsp:cNvSpPr/>
      </dsp:nvSpPr>
      <dsp:spPr>
        <a:xfrm rot="10800000">
          <a:off x="0" y="0"/>
          <a:ext cx="4427984" cy="68402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</a:rPr>
            <a:t>Глава муниципального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 rot="10800000">
        <a:off x="0" y="0"/>
        <a:ext cx="4427984" cy="6840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DB2B22-1EC9-490C-8C17-EF8A272222A6}">
      <dsp:nvSpPr>
        <dsp:cNvPr id="0" name=""/>
        <dsp:cNvSpPr/>
      </dsp:nvSpPr>
      <dsp:spPr>
        <a:xfrm>
          <a:off x="6017781" y="2515691"/>
          <a:ext cx="544587" cy="45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84"/>
              </a:lnTo>
              <a:lnTo>
                <a:pt x="544587" y="325484"/>
              </a:lnTo>
              <a:lnTo>
                <a:pt x="544587" y="4529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F33AD-CA3E-4A70-9273-1FADBEBD8672}">
      <dsp:nvSpPr>
        <dsp:cNvPr id="0" name=""/>
        <dsp:cNvSpPr/>
      </dsp:nvSpPr>
      <dsp:spPr>
        <a:xfrm>
          <a:off x="4213818" y="926279"/>
          <a:ext cx="1803962" cy="400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602"/>
              </a:lnTo>
              <a:lnTo>
                <a:pt x="1803962" y="272602"/>
              </a:lnTo>
              <a:lnTo>
                <a:pt x="1803962" y="4000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5F457-3FF6-49FE-BC9C-81A9CA407421}">
      <dsp:nvSpPr>
        <dsp:cNvPr id="0" name=""/>
        <dsp:cNvSpPr/>
      </dsp:nvSpPr>
      <dsp:spPr>
        <a:xfrm>
          <a:off x="2306981" y="2564383"/>
          <a:ext cx="1182532" cy="50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43"/>
              </a:lnTo>
              <a:lnTo>
                <a:pt x="1182532" y="380143"/>
              </a:lnTo>
              <a:lnTo>
                <a:pt x="1182532" y="5075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A00BB-C8D1-47DB-87E1-F28B26534216}">
      <dsp:nvSpPr>
        <dsp:cNvPr id="0" name=""/>
        <dsp:cNvSpPr/>
      </dsp:nvSpPr>
      <dsp:spPr>
        <a:xfrm>
          <a:off x="1097262" y="2564383"/>
          <a:ext cx="1209718" cy="400020"/>
        </a:xfrm>
        <a:custGeom>
          <a:avLst/>
          <a:gdLst/>
          <a:ahLst/>
          <a:cxnLst/>
          <a:rect l="0" t="0" r="0" b="0"/>
          <a:pathLst>
            <a:path>
              <a:moveTo>
                <a:pt x="1209718" y="0"/>
              </a:moveTo>
              <a:lnTo>
                <a:pt x="1209718" y="272602"/>
              </a:lnTo>
              <a:lnTo>
                <a:pt x="0" y="272602"/>
              </a:lnTo>
              <a:lnTo>
                <a:pt x="0" y="4000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BF2C-26F0-428C-9C06-1EC96F2B12E5}">
      <dsp:nvSpPr>
        <dsp:cNvPr id="0" name=""/>
        <dsp:cNvSpPr/>
      </dsp:nvSpPr>
      <dsp:spPr>
        <a:xfrm>
          <a:off x="2306981" y="926279"/>
          <a:ext cx="1906837" cy="400020"/>
        </a:xfrm>
        <a:custGeom>
          <a:avLst/>
          <a:gdLst/>
          <a:ahLst/>
          <a:cxnLst/>
          <a:rect l="0" t="0" r="0" b="0"/>
          <a:pathLst>
            <a:path>
              <a:moveTo>
                <a:pt x="1906837" y="0"/>
              </a:moveTo>
              <a:lnTo>
                <a:pt x="1906837" y="272602"/>
              </a:lnTo>
              <a:lnTo>
                <a:pt x="0" y="272602"/>
              </a:lnTo>
              <a:lnTo>
                <a:pt x="0" y="4000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E9606-9B0B-46E6-802F-ADE662DD4A6A}">
      <dsp:nvSpPr>
        <dsp:cNvPr id="0" name=""/>
        <dsp:cNvSpPr/>
      </dsp:nvSpPr>
      <dsp:spPr>
        <a:xfrm>
          <a:off x="156690" y="52882"/>
          <a:ext cx="8114257" cy="873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1D1E72-5225-43A2-989A-90628658A582}">
      <dsp:nvSpPr>
        <dsp:cNvPr id="0" name=""/>
        <dsp:cNvSpPr/>
      </dsp:nvSpPr>
      <dsp:spPr>
        <a:xfrm>
          <a:off x="309515" y="198066"/>
          <a:ext cx="8114257" cy="873397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6">
                  <a:lumMod val="75000"/>
                </a:schemeClr>
              </a:solidFill>
            </a:rPr>
            <a:t>ПОСТУПЛЕНИЯ, ФОРМИРУЮЩИЕ ДОХОДНУЮ ЧАСТЬ РАЙОННОГО БЮДЖЕТА</a:t>
          </a:r>
          <a:endParaRPr lang="ru-RU" sz="1600" b="1" i="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09515" y="198066"/>
        <a:ext cx="8114257" cy="873397"/>
      </dsp:txXfrm>
    </dsp:sp>
    <dsp:sp modelId="{DF242FCC-FBF3-4F78-9F21-4E87829DDE13}">
      <dsp:nvSpPr>
        <dsp:cNvPr id="0" name=""/>
        <dsp:cNvSpPr/>
      </dsp:nvSpPr>
      <dsp:spPr>
        <a:xfrm>
          <a:off x="1220839" y="1326299"/>
          <a:ext cx="2172282" cy="12380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6294D8-95FE-4742-ADD2-E3563AF2496E}">
      <dsp:nvSpPr>
        <dsp:cNvPr id="0" name=""/>
        <dsp:cNvSpPr/>
      </dsp:nvSpPr>
      <dsp:spPr>
        <a:xfrm>
          <a:off x="1373664" y="1471483"/>
          <a:ext cx="2172282" cy="1238083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</a:rPr>
            <a:t>НАЛОГОВЫЕ И НЕНАЛОГОВЫЕ ДОХОДЫ</a:t>
          </a:r>
          <a:endParaRPr lang="ru-RU" sz="1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373664" y="1471483"/>
        <a:ext cx="2172282" cy="1238083"/>
      </dsp:txXfrm>
    </dsp:sp>
    <dsp:sp modelId="{91B754A4-D9EE-4470-B7B8-07962CED4004}">
      <dsp:nvSpPr>
        <dsp:cNvPr id="0" name=""/>
        <dsp:cNvSpPr/>
      </dsp:nvSpPr>
      <dsp:spPr>
        <a:xfrm>
          <a:off x="1163" y="2964403"/>
          <a:ext cx="2192199" cy="3394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533571-B04A-489B-83FB-EA0EB5E69845}">
      <dsp:nvSpPr>
        <dsp:cNvPr id="0" name=""/>
        <dsp:cNvSpPr/>
      </dsp:nvSpPr>
      <dsp:spPr>
        <a:xfrm>
          <a:off x="153988" y="3109587"/>
          <a:ext cx="2192199" cy="3394081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НДФЛ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75000"/>
                </a:schemeClr>
              </a:solidFill>
            </a:rPr>
            <a:t>Акцизы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Налоги на совокупный доход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75000"/>
                </a:schemeClr>
              </a:solidFill>
            </a:rPr>
            <a:t>Госпошлина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53988" y="3109587"/>
        <a:ext cx="2192199" cy="3394081"/>
      </dsp:txXfrm>
    </dsp:sp>
    <dsp:sp modelId="{3C167457-EF6C-49A7-8FBC-29B909CF2D32}">
      <dsp:nvSpPr>
        <dsp:cNvPr id="0" name=""/>
        <dsp:cNvSpPr/>
      </dsp:nvSpPr>
      <dsp:spPr>
        <a:xfrm>
          <a:off x="2432621" y="3071945"/>
          <a:ext cx="2113785" cy="34303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E4825C-1129-4DEC-9928-2E1192A66566}">
      <dsp:nvSpPr>
        <dsp:cNvPr id="0" name=""/>
        <dsp:cNvSpPr/>
      </dsp:nvSpPr>
      <dsp:spPr>
        <a:xfrm>
          <a:off x="2585446" y="3217129"/>
          <a:ext cx="2113785" cy="3430319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Доходы от использования имущества находящегося в государственной и  муниципальной собственности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75000"/>
                </a:schemeClr>
              </a:solidFill>
            </a:rPr>
            <a:t>Платежи при пользовании природными ресурсами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Доходы от оказания платных услуг и компенсации затрат государства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75000"/>
                </a:schemeClr>
              </a:solidFill>
            </a:rPr>
            <a:t>Доходы от продажи материальных и нематериальных активов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Штрафы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585446" y="3217129"/>
        <a:ext cx="2113785" cy="3430319"/>
      </dsp:txXfrm>
    </dsp:sp>
    <dsp:sp modelId="{73E1B780-332E-4EED-B869-85B69D44651F}">
      <dsp:nvSpPr>
        <dsp:cNvPr id="0" name=""/>
        <dsp:cNvSpPr/>
      </dsp:nvSpPr>
      <dsp:spPr>
        <a:xfrm>
          <a:off x="4828764" y="1326299"/>
          <a:ext cx="2378033" cy="1189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E462D1-8277-4535-8F5D-C7D619AB2CBE}">
      <dsp:nvSpPr>
        <dsp:cNvPr id="0" name=""/>
        <dsp:cNvSpPr/>
      </dsp:nvSpPr>
      <dsp:spPr>
        <a:xfrm>
          <a:off x="4981590" y="1471483"/>
          <a:ext cx="2378033" cy="118939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</a:rPr>
            <a:t>БЕЗВОЗМЕЗДНЫЕ ПОСТУПЛЕНИЯ</a:t>
          </a:r>
          <a:endParaRPr lang="ru-RU" sz="1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981590" y="1471483"/>
        <a:ext cx="2378033" cy="1189392"/>
      </dsp:txXfrm>
    </dsp:sp>
    <dsp:sp modelId="{080EB1F9-5C6F-46E0-8F46-64A8ADD7E297}">
      <dsp:nvSpPr>
        <dsp:cNvPr id="0" name=""/>
        <dsp:cNvSpPr/>
      </dsp:nvSpPr>
      <dsp:spPr>
        <a:xfrm>
          <a:off x="5463036" y="2968594"/>
          <a:ext cx="2198663" cy="3555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DEFA19-9A73-4872-9172-035F6F8C1F74}">
      <dsp:nvSpPr>
        <dsp:cNvPr id="0" name=""/>
        <dsp:cNvSpPr/>
      </dsp:nvSpPr>
      <dsp:spPr>
        <a:xfrm>
          <a:off x="5615862" y="3113778"/>
          <a:ext cx="2198663" cy="3555581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</a:rPr>
            <a:t>Дотации</a:t>
          </a:r>
          <a:r>
            <a:rPr lang="ru-RU" sz="14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75000"/>
                </a:schemeClr>
              </a:solidFill>
            </a:rPr>
            <a:t>Субсидии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</a:rPr>
            <a:t>Субвенции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75000"/>
                </a:schemeClr>
              </a:solidFill>
            </a:rPr>
            <a:t>Иные межбюджетные трансферты </a:t>
          </a:r>
        </a:p>
      </dsp:txBody>
      <dsp:txXfrm>
        <a:off x="5615862" y="3113778"/>
        <a:ext cx="2198663" cy="35555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3D1EB-32EC-4188-8964-266588F3E659}">
      <dsp:nvSpPr>
        <dsp:cNvPr id="0" name=""/>
        <dsp:cNvSpPr/>
      </dsp:nvSpPr>
      <dsp:spPr>
        <a:xfrm rot="5400000">
          <a:off x="-326929" y="329655"/>
          <a:ext cx="2179531" cy="1525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,</a:t>
          </a:r>
          <a:endParaRPr lang="ru-RU" sz="500" kern="1200" dirty="0"/>
        </a:p>
      </dsp:txBody>
      <dsp:txXfrm rot="5400000">
        <a:off x="-326929" y="329655"/>
        <a:ext cx="2179531" cy="1525671"/>
      </dsp:txXfrm>
    </dsp:sp>
    <dsp:sp modelId="{69B02AF9-4708-461A-A2ED-140C3681B6A3}">
      <dsp:nvSpPr>
        <dsp:cNvPr id="0" name=""/>
        <dsp:cNvSpPr/>
      </dsp:nvSpPr>
      <dsp:spPr>
        <a:xfrm rot="5400000">
          <a:off x="4535570" y="-2751079"/>
          <a:ext cx="949950" cy="7043280"/>
        </a:xfrm>
        <a:prstGeom prst="round2SameRect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Районный бюджет на 2025 год планируется сбалансированным. Районный бюджет на плановый период 2025 и 2026 годов так же планируется сбалансированный</a:t>
          </a:r>
          <a:endParaRPr lang="ru-RU" sz="2000" kern="1200" dirty="0"/>
        </a:p>
      </dsp:txBody>
      <dsp:txXfrm rot="5400000">
        <a:off x="4535570" y="-2751079"/>
        <a:ext cx="949950" cy="7043280"/>
      </dsp:txXfrm>
    </dsp:sp>
    <dsp:sp modelId="{9943735E-6C27-48D7-9113-BD1ED26EC956}">
      <dsp:nvSpPr>
        <dsp:cNvPr id="0" name=""/>
        <dsp:cNvSpPr/>
      </dsp:nvSpPr>
      <dsp:spPr>
        <a:xfrm rot="5400000">
          <a:off x="-326929" y="2319816"/>
          <a:ext cx="2179531" cy="1525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,</a:t>
          </a:r>
          <a:endParaRPr lang="ru-RU" sz="500" kern="1200" dirty="0"/>
        </a:p>
      </dsp:txBody>
      <dsp:txXfrm rot="5400000">
        <a:off x="-326929" y="2319816"/>
        <a:ext cx="2179531" cy="1525671"/>
      </dsp:txXfrm>
    </dsp:sp>
    <dsp:sp modelId="{008664E4-A89F-42E5-95CF-987DB0C78BFA}">
      <dsp:nvSpPr>
        <dsp:cNvPr id="0" name=""/>
        <dsp:cNvSpPr/>
      </dsp:nvSpPr>
      <dsp:spPr>
        <a:xfrm rot="5400000">
          <a:off x="4514092" y="-868361"/>
          <a:ext cx="1040378" cy="7043280"/>
        </a:xfrm>
        <a:prstGeom prst="round2SameRect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Предоставление бюджетных кредитов бюджетам поселений Большереченского муниципального района не планируется</a:t>
          </a:r>
          <a:endParaRPr lang="ru-RU" sz="2000" kern="1200" dirty="0"/>
        </a:p>
      </dsp:txBody>
      <dsp:txXfrm rot="5400000">
        <a:off x="4514092" y="-868361"/>
        <a:ext cx="1040378" cy="7043280"/>
      </dsp:txXfrm>
    </dsp:sp>
    <dsp:sp modelId="{F5DD00FE-48A5-46D9-9C77-9650C2C18D3F}">
      <dsp:nvSpPr>
        <dsp:cNvPr id="0" name=""/>
        <dsp:cNvSpPr/>
      </dsp:nvSpPr>
      <dsp:spPr>
        <a:xfrm rot="5400000">
          <a:off x="-326929" y="4309976"/>
          <a:ext cx="2179531" cy="1525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,</a:t>
          </a:r>
          <a:endParaRPr lang="ru-RU" sz="500" kern="1200" dirty="0"/>
        </a:p>
      </dsp:txBody>
      <dsp:txXfrm rot="5400000">
        <a:off x="-326929" y="4309976"/>
        <a:ext cx="2179531" cy="1525671"/>
      </dsp:txXfrm>
    </dsp:sp>
    <dsp:sp modelId="{CDC50355-8E1E-4556-A6CD-D4C2FFAC50A3}">
      <dsp:nvSpPr>
        <dsp:cNvPr id="0" name=""/>
        <dsp:cNvSpPr/>
      </dsp:nvSpPr>
      <dsp:spPr>
        <a:xfrm rot="5400000">
          <a:off x="4338964" y="1147143"/>
          <a:ext cx="1416695" cy="7043280"/>
        </a:xfrm>
        <a:prstGeom prst="round2Same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Верхний предел муниципального внутреннего долга Большереченского муниципального района по состоянию на 1 января 2026 года в размере 0,00 руб., на 1 января 2027 года в размере 0,00 руб. и на 1 января 2028 года в размере 0,00 руб.</a:t>
          </a:r>
          <a:endParaRPr lang="ru-RU" sz="1800" kern="1200" dirty="0"/>
        </a:p>
      </dsp:txBody>
      <dsp:txXfrm rot="5400000">
        <a:off x="4338964" y="1147143"/>
        <a:ext cx="1416695" cy="70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0.54605</cdr:x>
      <cdr:y>0.34783</cdr:y>
    </cdr:from>
    <cdr:to>
      <cdr:x>0.79333</cdr:x>
      <cdr:y>0.51563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71800" y="1728192"/>
          <a:ext cx="1255177" cy="833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FF0000"/>
              </a:solidFill>
            </a:rPr>
            <a:t>Рост на 6,5% к 2024 году</a:t>
          </a:r>
          <a:endParaRPr lang="ru-RU" sz="11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0.31607</cdr:x>
      <cdr:y>0.52174</cdr:y>
    </cdr:from>
    <cdr:to>
      <cdr:x>0.65142</cdr:x>
      <cdr:y>0.7259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04389" y="2592289"/>
          <a:ext cx="1702255" cy="101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FF0000"/>
              </a:solidFill>
            </a:rPr>
            <a:t>Рост на 6% к 2025 году</a:t>
          </a:r>
          <a:endParaRPr lang="ru-RU" sz="11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0.11103</cdr:x>
      <cdr:y>0.35</cdr:y>
    </cdr:from>
    <cdr:to>
      <cdr:x>0.35942</cdr:x>
      <cdr:y>0.45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11560" y="1512168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FF0000"/>
              </a:solidFill>
            </a:rPr>
            <a:t>Рост на 5,4 % к 2026 году</a:t>
          </a:r>
          <a:endParaRPr lang="ru-RU" sz="110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0.22875</cdr:x>
      <cdr:y>0.46487</cdr:y>
    </cdr:from>
    <cdr:to>
      <cdr:x>0.28125</cdr:x>
      <cdr:y>0.60251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2552" y="2188840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0.19298</cdr:x>
      <cdr:y>0.49545</cdr:y>
    </cdr:from>
    <cdr:to>
      <cdr:x>0.24561</cdr:x>
      <cdr:y>0.73801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792088" y="2127014"/>
          <a:ext cx="216024" cy="104133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effectLst xmlns:a="http://schemas.openxmlformats.org/drawingml/2006/main">
          <a:glow rad="1397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0.59649</cdr:x>
      <cdr:y>0.49545</cdr:y>
    </cdr:from>
    <cdr:to>
      <cdr:x>0.64912</cdr:x>
      <cdr:y>0.75478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448273" y="2127014"/>
          <a:ext cx="216023" cy="1113346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effectLst xmlns:a="http://schemas.openxmlformats.org/drawingml/2006/main">
          <a:glow rad="2286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0.4125</cdr:x>
      <cdr:y>0.51075</cdr:y>
    </cdr:from>
    <cdr:to>
      <cdr:x>0.4475</cdr:x>
      <cdr:y>0.73801</cdr:y>
    </cdr:to>
    <cdr:sp macro="" textlink="">
      <cdr:nvSpPr>
        <cdr:cNvPr id="5" name="Стрелка вниз 4"/>
        <cdr:cNvSpPr/>
      </cdr:nvSpPr>
      <cdr:spPr>
        <a:xfrm xmlns:a="http://schemas.openxmlformats.org/drawingml/2006/main">
          <a:off x="3623813" y="2192684"/>
          <a:ext cx="307470" cy="97566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effectLst xmlns:a="http://schemas.openxmlformats.org/drawingml/2006/main">
          <a:glow rad="2286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</cdr:x>
      <cdr:y>0.57028</cdr:y>
    </cdr:from>
    <cdr:to>
      <cdr:x>0.38596</cdr:x>
      <cdr:y>0.72124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02980" y="2448272"/>
          <a:ext cx="68119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FFFF00"/>
              </a:solidFill>
            </a:rPr>
            <a:t>+8,9% к 2024 г.</a:t>
          </a:r>
          <a:endParaRPr lang="ru-RU" sz="11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0.4386</cdr:x>
      <cdr:y>0.58705</cdr:y>
    </cdr:from>
    <cdr:to>
      <cdr:x>0.59634</cdr:x>
      <cdr:y>0.75528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00200" y="2520280"/>
          <a:ext cx="647442" cy="722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FFFF00"/>
              </a:solidFill>
            </a:rPr>
            <a:t>-3,2% к 2025 г.</a:t>
          </a:r>
          <a:endParaRPr lang="ru-RU" sz="11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0.6575</cdr:x>
      <cdr:y>0.51075</cdr:y>
    </cdr:from>
    <cdr:to>
      <cdr:x>0.80702</cdr:x>
      <cdr:y>0.70956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98680" y="2192699"/>
          <a:ext cx="613688" cy="853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FFFF00"/>
              </a:solidFill>
            </a:rPr>
            <a:t>+</a:t>
          </a:r>
          <a:r>
            <a:rPr lang="ru-RU" b="1" dirty="0" smtClean="0">
              <a:solidFill>
                <a:srgbClr val="FFFF00"/>
              </a:solidFill>
            </a:rPr>
            <a:t>27,8% к 2026 г.</a:t>
          </a:r>
          <a:endParaRPr lang="ru-RU" sz="1100" b="1" dirty="0">
            <a:solidFill>
              <a:srgbClr val="FFFF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0.22875</cdr:x>
      <cdr:y>0.46487</cdr:y>
    </cdr:from>
    <cdr:to>
      <cdr:x>0.28125</cdr:x>
      <cdr:y>0.60251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2552" y="2188840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0.22727</cdr:x>
      <cdr:y>0.67143</cdr:y>
    </cdr:from>
    <cdr:to>
      <cdr:x>0.25455</cdr:x>
      <cdr:y>0.85697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1800201" y="3384376"/>
          <a:ext cx="216023" cy="935219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effectLst xmlns:a="http://schemas.openxmlformats.org/drawingml/2006/main">
          <a:glow rad="1397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0.73636</cdr:x>
      <cdr:y>0.62857</cdr:y>
    </cdr:from>
    <cdr:to>
      <cdr:x>0.76261</cdr:x>
      <cdr:y>0.84268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5832648" y="3168352"/>
          <a:ext cx="207923" cy="1079235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effectLst xmlns:a="http://schemas.openxmlformats.org/drawingml/2006/main">
          <a:glow rad="2286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0.49091</cdr:x>
      <cdr:y>0.65714</cdr:y>
    </cdr:from>
    <cdr:to>
      <cdr:x>0.51818</cdr:x>
      <cdr:y>0.85595</cdr:y>
    </cdr:to>
    <cdr:sp macro="" textlink="">
      <cdr:nvSpPr>
        <cdr:cNvPr id="5" name="Стрелка вниз 4"/>
        <cdr:cNvSpPr/>
      </cdr:nvSpPr>
      <cdr:spPr>
        <a:xfrm xmlns:a="http://schemas.openxmlformats.org/drawingml/2006/main" rot="10800000">
          <a:off x="3888432" y="3312368"/>
          <a:ext cx="216024" cy="100211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effectLst xmlns:a="http://schemas.openxmlformats.org/drawingml/2006/main">
          <a:glow rad="2286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0.26364</cdr:x>
      <cdr:y>0.7</cdr:y>
    </cdr:from>
    <cdr:to>
      <cdr:x>0.4608</cdr:x>
      <cdr:y>0.86823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91457" y="3660440"/>
          <a:ext cx="816247" cy="879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FF0000"/>
              </a:solidFill>
            </a:rPr>
            <a:t>+5,9% к 2024 г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0.51818</cdr:x>
      <cdr:y>0.68571</cdr:y>
    </cdr:from>
    <cdr:to>
      <cdr:x>0.70431</cdr:x>
      <cdr:y>0.85242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45240" y="3585715"/>
          <a:ext cx="770576" cy="871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FF0000"/>
              </a:solidFill>
            </a:rPr>
            <a:t>+1,4% к 2025 г.</a:t>
          </a:r>
          <a:endParaRPr lang="ru-RU" sz="11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0.7391</cdr:x>
      <cdr:y>0.64286</cdr:y>
    </cdr:from>
    <cdr:to>
      <cdr:x>0.91303</cdr:x>
      <cdr:y>0.83813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59833" y="3361644"/>
          <a:ext cx="720080" cy="1021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FF0000"/>
              </a:solidFill>
            </a:rPr>
            <a:t>+1,3% к 2026 г.</a:t>
          </a:r>
          <a:endParaRPr lang="ru-RU" sz="1100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0.22875</cdr:x>
      <cdr:y>0.46487</cdr:y>
    </cdr:from>
    <cdr:to>
      <cdr:x>0.28125</cdr:x>
      <cdr:y>0.60251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2552" y="2188840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0.20639</cdr:x>
      <cdr:y>0.67143</cdr:y>
    </cdr:from>
    <cdr:to>
      <cdr:x>0.25455</cdr:x>
      <cdr:y>0.85697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864096" y="2900900"/>
          <a:ext cx="201656" cy="801622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effectLst xmlns:a="http://schemas.openxmlformats.org/drawingml/2006/main">
          <a:glow rad="1397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0.70515</cdr:x>
      <cdr:y>0.62857</cdr:y>
    </cdr:from>
    <cdr:to>
      <cdr:x>0.76261</cdr:x>
      <cdr:y>0.84268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952328" y="2715724"/>
          <a:ext cx="240574" cy="92505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effectLst xmlns:a="http://schemas.openxmlformats.org/drawingml/2006/main">
          <a:glow rad="2286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0.46437</cdr:x>
      <cdr:y>0.65714</cdr:y>
    </cdr:from>
    <cdr:to>
      <cdr:x>0.51818</cdr:x>
      <cdr:y>0.85595</cdr:y>
    </cdr:to>
    <cdr:sp macro="" textlink="">
      <cdr:nvSpPr>
        <cdr:cNvPr id="5" name="Стрелка вниз 4"/>
        <cdr:cNvSpPr/>
      </cdr:nvSpPr>
      <cdr:spPr>
        <a:xfrm xmlns:a="http://schemas.openxmlformats.org/drawingml/2006/main" rot="10800000">
          <a:off x="1944216" y="2839159"/>
          <a:ext cx="225304" cy="85895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effectLst xmlns:a="http://schemas.openxmlformats.org/drawingml/2006/main">
          <a:glow rad="2286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0.26364</cdr:x>
      <cdr:y>0.7</cdr:y>
    </cdr:from>
    <cdr:to>
      <cdr:x>0.37739</cdr:x>
      <cdr:y>0.86823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88232" y="3528392"/>
          <a:ext cx="901000" cy="847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+1,7% к 2024 г.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0.51818</cdr:x>
      <cdr:y>0.68571</cdr:y>
    </cdr:from>
    <cdr:to>
      <cdr:x>0.63261</cdr:x>
      <cdr:y>0.85242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04456" y="3456384"/>
          <a:ext cx="906401" cy="840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+1,4% к 2025 г.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0.77273</cdr:x>
      <cdr:y>0.64286</cdr:y>
    </cdr:from>
    <cdr:to>
      <cdr:x>0.89434</cdr:x>
      <cdr:y>0.83813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35272" y="2806151"/>
          <a:ext cx="509144" cy="852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+1,3% к 2026 г.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0.22875</cdr:x>
      <cdr:y>0.46487</cdr:y>
    </cdr:from>
    <cdr:to>
      <cdr:x>0.28125</cdr:x>
      <cdr:y>0.60251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2552" y="2188840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0.22727</cdr:x>
      <cdr:y>0.67143</cdr:y>
    </cdr:from>
    <cdr:to>
      <cdr:x>0.28724</cdr:x>
      <cdr:y>0.85697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711773" y="3403586"/>
          <a:ext cx="187819" cy="940532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effectLst xmlns:a="http://schemas.openxmlformats.org/drawingml/2006/main">
          <a:glow rad="1397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0.7011</cdr:x>
      <cdr:y>0.62857</cdr:y>
    </cdr:from>
    <cdr:to>
      <cdr:x>0.76261</cdr:x>
      <cdr:y>0.84268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195736" y="3186322"/>
          <a:ext cx="192637" cy="108535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effectLst xmlns:a="http://schemas.openxmlformats.org/drawingml/2006/main">
          <a:glow rad="2286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0.44819</cdr:x>
      <cdr:y>0.65714</cdr:y>
    </cdr:from>
    <cdr:to>
      <cdr:x>0.51818</cdr:x>
      <cdr:y>0.85595</cdr:y>
    </cdr:to>
    <cdr:sp macro="" textlink="">
      <cdr:nvSpPr>
        <cdr:cNvPr id="5" name="Стрелка вниз 4"/>
        <cdr:cNvSpPr/>
      </cdr:nvSpPr>
      <cdr:spPr>
        <a:xfrm xmlns:a="http://schemas.openxmlformats.org/drawingml/2006/main" rot="10800000">
          <a:off x="1403647" y="3331148"/>
          <a:ext cx="219209" cy="10078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effectLst xmlns:a="http://schemas.openxmlformats.org/drawingml/2006/main">
          <a:glow rad="2286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0.26364</cdr:x>
      <cdr:y>0.7</cdr:y>
    </cdr:from>
    <cdr:to>
      <cdr:x>0.42848</cdr:x>
      <cdr:y>0.86823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63646" y="3559629"/>
          <a:ext cx="540002" cy="855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+1,7% к 2024 г.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0.51818</cdr:x>
      <cdr:y>0.68571</cdr:y>
    </cdr:from>
    <cdr:to>
      <cdr:x>0.69226</cdr:x>
      <cdr:y>0.85242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697482" y="3486962"/>
          <a:ext cx="570262" cy="847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+1,4% к 2025 г.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0.77008</cdr:x>
      <cdr:y>0.61646</cdr:y>
    </cdr:from>
    <cdr:to>
      <cdr:x>0.97701</cdr:x>
      <cdr:y>0.83813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11760" y="3124944"/>
          <a:ext cx="648072" cy="1123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+1,3% к 2026 г.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0.22875</cdr:x>
      <cdr:y>0.46487</cdr:y>
    </cdr:from>
    <cdr:to>
      <cdr:x>0.28125</cdr:x>
      <cdr:y>0.60251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2552" y="2188840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0.22875</cdr:x>
      <cdr:y>0.46487</cdr:y>
    </cdr:from>
    <cdr:to>
      <cdr:x>0.28125</cdr:x>
      <cdr:y>0.60251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2552" y="2188840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31D9B-2EBD-4042-B43C-D9ECB706834E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BD2A9-7B72-4DD6-8071-C2CBD880B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B05A-A3A3-4462-8D2C-05DB9EBC5F9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47A6-1AD7-404E-A4E2-F091F9835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B05A-A3A3-4462-8D2C-05DB9EBC5F9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47A6-1AD7-404E-A4E2-F091F983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B05A-A3A3-4462-8D2C-05DB9EBC5F9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47A6-1AD7-404E-A4E2-F091F983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B05A-A3A3-4462-8D2C-05DB9EBC5F9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47A6-1AD7-404E-A4E2-F091F983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B05A-A3A3-4462-8D2C-05DB9EBC5F9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D547A6-1AD7-404E-A4E2-F091F983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B05A-A3A3-4462-8D2C-05DB9EBC5F9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47A6-1AD7-404E-A4E2-F091F983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B05A-A3A3-4462-8D2C-05DB9EBC5F9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47A6-1AD7-404E-A4E2-F091F983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B05A-A3A3-4462-8D2C-05DB9EBC5F9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47A6-1AD7-404E-A4E2-F091F983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B05A-A3A3-4462-8D2C-05DB9EBC5F9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47A6-1AD7-404E-A4E2-F091F983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B05A-A3A3-4462-8D2C-05DB9EBC5F9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47A6-1AD7-404E-A4E2-F091F983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B05A-A3A3-4462-8D2C-05DB9EBC5F9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47A6-1AD7-404E-A4E2-F091F983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8CB05A-A3A3-4462-8D2C-05DB9EBC5F9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D547A6-1AD7-404E-A4E2-F091F983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БРОШЮРА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4752528"/>
          </a:xfrm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 проекту бюджета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Большереченского муниципального района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 2025 год и на плановый период 2026 и 2027 годов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User\Desktop\prof_kon_b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8964488" cy="35730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5616624" cy="112474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Налог на доходы физических лиц </a:t>
            </a:r>
            <a:br>
              <a:rPr lang="ru-RU" sz="2400" dirty="0" smtClean="0"/>
            </a:br>
            <a:r>
              <a:rPr lang="ru-RU" sz="2400" dirty="0" smtClean="0"/>
              <a:t>(тыс. руб.)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772816"/>
          <a:ext cx="50760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ая выноска 3"/>
          <p:cNvSpPr/>
          <p:nvPr/>
        </p:nvSpPr>
        <p:spPr>
          <a:xfrm>
            <a:off x="179512" y="620688"/>
            <a:ext cx="4824536" cy="1008112"/>
          </a:xfrm>
          <a:prstGeom prst="wedge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глава 23 "Налог на доходы физических лиц" части второй Налогового кодекса Российской Федерации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844824"/>
            <a:ext cx="4818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Акцизы по подакцизным товарам (тыс.руб.)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572000" y="2204864"/>
            <a:ext cx="4464496" cy="792088"/>
          </a:xfrm>
          <a:prstGeom prst="wedge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глава 22 "Акцизы" части второй Налогового кодекса Российской Федерации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/>
        </p:nvGraphicFramePr>
        <p:xfrm>
          <a:off x="4860032" y="2708920"/>
          <a:ext cx="4104456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User\Desktop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3312368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4" grpId="0" animBg="1"/>
      <p:bldP spid="7" grpId="0"/>
      <p:bldP spid="8" grpId="0" animBg="1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>
            <a:off x="5364088" y="692696"/>
            <a:ext cx="3960440" cy="1296144"/>
          </a:xfrm>
          <a:prstGeom prst="wedge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глава 26.1  части второй Налогового кодекса РФ"Система налогообложения для сельскохозяйственных товаропроизводителей"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данным отчета по форме 5-ЕСХН "Отчет о налоговой базе и структуре начислений по единому сельскохозяйственному налогу"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0" y="692696"/>
            <a:ext cx="4139952" cy="1368152"/>
          </a:xfrm>
          <a:prstGeom prst="wedge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глава 26.2 "Упрощенная система налогообложения"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часть вторая Налогового кодекса РФ;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с учетом оценки ожидаемых поступлений в 2024 году на основе данных отчета по форме 5-УСН за 2023 год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6480720" cy="93610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effectLst/>
              </a:rPr>
              <a:t>Налог, взимаемый в связи с применением упрощенной системы налогообложения (тыс.руб.)</a:t>
            </a:r>
            <a:endParaRPr lang="ru-RU" dirty="0"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4139952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139952" y="1988840"/>
            <a:ext cx="5004048" cy="1296144"/>
          </a:xfrm>
          <a:prstGeom prst="rect">
            <a:avLst/>
          </a:prstGeom>
        </p:spPr>
        <p:txBody>
          <a:bodyPr vert="horz"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Единый сельскохозяйственный налог (тыс.руб.)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4499992" y="2492896"/>
          <a:ext cx="4186808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" grpId="0"/>
      <p:bldGraphic spid="5" grpId="0">
        <p:bldAsOne/>
      </p:bldGraphic>
      <p:bldP spid="6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0" y="620688"/>
            <a:ext cx="4572000" cy="1296144"/>
          </a:xfrm>
          <a:prstGeom prst="wedge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глава 26.5 "Патентная система налогообложения" части второй Налогового кодекса РФ;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с учетом оценки ожидаемых поступлений в 2024 году.</a:t>
            </a:r>
            <a:endParaRPr lang="ru-RU" sz="16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171400"/>
            <a:ext cx="5112568" cy="1152128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</a:rPr>
              <a:t>Налог, взимаемый в связи с применением патентной системы налогообложения (тыс.руб.)</a:t>
            </a:r>
            <a:endParaRPr lang="ru-RU" sz="19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772816"/>
          <a:ext cx="3563888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56176" y="0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Государственная пошлина (тыс.руб.)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86104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Неналоговые доходы (тыс.руб.)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/>
        </p:nvGraphicFramePr>
        <p:xfrm>
          <a:off x="3563888" y="4005064"/>
          <a:ext cx="5580112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4716016" y="548680"/>
          <a:ext cx="42484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Graphic spid="6" grpId="0">
        <p:bldAsOne/>
      </p:bldGraphic>
      <p:bldP spid="7" grpId="0"/>
      <p:bldP spid="8" grpId="0"/>
      <p:bldGraphic spid="9" grpId="0">
        <p:bldAsOne/>
      </p:bldGraphic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612560" cy="114300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/>
              <a:t>Безвозмездные поступления в районный бюджет на 2025 год</a:t>
            </a:r>
            <a:br>
              <a:rPr lang="ru-RU" sz="2200" dirty="0" smtClean="0"/>
            </a:br>
            <a:r>
              <a:rPr lang="ru-RU" sz="2200" dirty="0" smtClean="0"/>
              <a:t>и на плановый период 2026 и 2027 годов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0" y="692696"/>
            <a:ext cx="6732240" cy="864096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принципы бюджетирования, ориентированного на результат;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раздельное планирование бюджета по действующим и принимаемым обязательствам в увязке с ожидаемыми результатами муниципальных программ Большереченского муниципального района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9433048" cy="1575048"/>
          </a:xfrm>
        </p:spPr>
        <p:txBody>
          <a:bodyPr>
            <a:normAutofit/>
          </a:bodyPr>
          <a:lstStyle/>
          <a:p>
            <a:r>
              <a:rPr lang="ru-RU" sz="2200" dirty="0" smtClean="0">
                <a:effectLst/>
              </a:rPr>
              <a:t>Программная структура расходов районного бюджета </a:t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на 2025 год и на плановый период 2026 и 2027 годов (млн.руб.)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108520" y="1700808"/>
          <a:ext cx="925252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effectLst/>
              </a:rPr>
              <a:t>Источники финансирования дефицита районного бюджета</a:t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в 2025 году и в плановом периоде 2026 и 2027 годов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692696"/>
          <a:ext cx="8568952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/>
              <a:t>Глоссарий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332656"/>
            <a:ext cx="4644008" cy="652534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Бюджет</a:t>
            </a:r>
            <a:r>
              <a:rPr lang="ru-RU" sz="1000" dirty="0" smtClean="0"/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Бюджетная система Российской Федерации</a:t>
            </a:r>
            <a:r>
              <a:rPr lang="ru-RU" sz="1000" dirty="0" smtClean="0"/>
              <a:t> – совокупность всех бюджетов в РФ: федерального, региональных, местных, государственных внебюджетных фондов.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Бюджетный процесс</a:t>
            </a:r>
            <a:r>
              <a:rPr lang="ru-RU" sz="1000" dirty="0" smtClean="0"/>
              <a:t> –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Бюджетные ассигнования</a:t>
            </a:r>
            <a:r>
              <a:rPr lang="ru-RU" sz="1000" dirty="0" smtClean="0"/>
              <a:t>  – 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Участники бюджетного процесса</a:t>
            </a:r>
            <a:r>
              <a:rPr lang="ru-RU" sz="1000" dirty="0" smtClean="0"/>
              <a:t> – субъекты, осуществляющие деятельность по составлению и рассмотрению проектов бюджетов, утверждению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Финансовый орган</a:t>
            </a:r>
            <a:endParaRPr lang="ru-RU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dirty="0" smtClean="0"/>
              <a:t>На федеральном уровне – Министерство финансов РФ. На уровне субъекта РФ – органы исполнительной власти субъектов РФ, осуществляющие составление и организацию исполнения бюджетов субъектов РФ (Министерство финансов). На местном уровне – органы (должностные лица) местных администраций, осуществляющие составление и организацию исполнения местных бюджетов (Комитет финансов и контроля)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Главный распорядитель бюджетных средств (ГРБС)</a:t>
            </a:r>
            <a:endParaRPr lang="ru-RU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dirty="0" smtClean="0"/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образование, культуры, напрямую получающий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Главный администратор доходов бюджетных средств </a:t>
            </a:r>
            <a:endParaRPr lang="ru-RU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dirty="0" smtClean="0"/>
              <a:t>Это определенный законом (решением) о </a:t>
            </a:r>
            <a:r>
              <a:rPr lang="ru-RU" sz="1000" b="1" dirty="0" smtClean="0"/>
              <a:t>бюджете</a:t>
            </a:r>
            <a:r>
              <a:rPr lang="ru-RU" sz="1000" dirty="0" smtClean="0"/>
              <a:t> орган государственной власти, орган местного самоуправления, орган местной администрации, орган управления государственным внебюджетным фондом, ЦБ РФ, иная организация, имеющие в своем ведении </a:t>
            </a:r>
            <a:r>
              <a:rPr lang="ru-RU" sz="1000" b="1" dirty="0" smtClean="0"/>
              <a:t>администраторов</a:t>
            </a:r>
            <a:r>
              <a:rPr lang="ru-RU" sz="1000" dirty="0" smtClean="0"/>
              <a:t> </a:t>
            </a:r>
            <a:r>
              <a:rPr lang="ru-RU" sz="1000" b="1" dirty="0" smtClean="0"/>
              <a:t>доходов</a:t>
            </a:r>
            <a:r>
              <a:rPr lang="ru-RU" sz="1000" dirty="0" smtClean="0"/>
              <a:t> </a:t>
            </a:r>
            <a:r>
              <a:rPr lang="ru-RU" sz="1000" b="1" dirty="0" smtClean="0"/>
              <a:t>бюджета</a:t>
            </a:r>
            <a:r>
              <a:rPr lang="ru-RU" sz="1000" dirty="0" smtClean="0"/>
              <a:t> и являющиеся </a:t>
            </a:r>
            <a:r>
              <a:rPr lang="ru-RU" sz="1000" b="1" dirty="0" smtClean="0"/>
              <a:t>администраторами</a:t>
            </a:r>
            <a:r>
              <a:rPr lang="ru-RU" sz="1000" dirty="0" smtClean="0"/>
              <a:t> </a:t>
            </a:r>
            <a:r>
              <a:rPr lang="ru-RU" sz="1000" b="1" dirty="0" smtClean="0"/>
              <a:t>доходов</a:t>
            </a:r>
            <a:r>
              <a:rPr lang="ru-RU" sz="1000" dirty="0" smtClean="0"/>
              <a:t> </a:t>
            </a:r>
            <a:r>
              <a:rPr lang="ru-RU" sz="1000" b="1" dirty="0" smtClean="0"/>
              <a:t>бюджета</a:t>
            </a:r>
            <a:r>
              <a:rPr lang="ru-RU" sz="1000" dirty="0" smtClean="0"/>
              <a:t>.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Доходы бюджета </a:t>
            </a:r>
            <a:endParaRPr lang="ru-RU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dirty="0" smtClean="0"/>
              <a:t>Поступающие от населения, организаций, учреждений в бюджет денежные средства в виде: Налогов; Неналоговых поступлений (пошлины, доходы от продажи имущества, штрафы и т.п.) Безвозмездных поступлений ,Доходов от предпринимательской деятельности бюджетных организаций 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200" dirty="0" smtClean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476672"/>
            <a:ext cx="4495800" cy="561932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Дефицит бюджета</a:t>
            </a:r>
            <a:endParaRPr lang="ru-RU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dirty="0" smtClean="0"/>
              <a:t>Превышение расходов над его доходами	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Дотации – </a:t>
            </a:r>
            <a:r>
              <a:rPr lang="ru-RU" sz="1000" dirty="0" smtClean="0"/>
              <a:t>это межбюджетные трансферты, предоставляемые на безвозмездной и безвозвратной основе без установления направлений их использования.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Межбюджетные отношения</a:t>
            </a:r>
            <a:endParaRPr lang="ru-RU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dirty="0" smtClean="0"/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Межбюджетные трансферты</a:t>
            </a:r>
            <a:r>
              <a:rPr lang="ru-RU" sz="1000" dirty="0" smtClean="0"/>
              <a:t> – средства, предоставляемые одним бюджетом бюджетной системы РФ другому бюджету бюджетной системы РФ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Профицит бюджета</a:t>
            </a:r>
            <a:r>
              <a:rPr lang="ru-RU" sz="1000" dirty="0" smtClean="0"/>
              <a:t>  – превышение доходов бюджета над его расходами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Расходы бюджета</a:t>
            </a:r>
            <a:endParaRPr lang="ru-RU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dirty="0" smtClean="0"/>
              <a:t>Выплачиваемые из бюджета денежные средства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Субвенции бюджетам субъектов РФ</a:t>
            </a:r>
            <a:r>
              <a:rPr lang="ru-RU" sz="1000" dirty="0" smtClean="0"/>
              <a:t> – 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Субвенции местным бюджетам из областного бюджета</a:t>
            </a:r>
            <a:r>
              <a:rPr lang="ru-RU" sz="1000" dirty="0" smtClean="0"/>
              <a:t> 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РФ, субъектов РФ, переданных для осуществления органам местного самоуправления в установленном порядке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Субсидии бюджетами субъектов РФ </a:t>
            </a:r>
            <a:r>
              <a:rPr lang="ru-RU" sz="1000" dirty="0" smtClean="0"/>
              <a:t>- межбюджетные трансферты, предоставляемые бюджетам субъектов РФ в целях софинансирования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Субсидии местным бюджетам из областного бюджета</a:t>
            </a:r>
            <a:r>
              <a:rPr lang="ru-RU" sz="1000" dirty="0" smtClean="0"/>
              <a:t>-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/>
              <a:t>Муниципальные</a:t>
            </a:r>
            <a:r>
              <a:rPr lang="ru-RU" sz="1000" dirty="0" smtClean="0"/>
              <a:t> </a:t>
            </a:r>
            <a:r>
              <a:rPr lang="ru-RU" sz="1000" b="1" dirty="0" smtClean="0"/>
              <a:t>программы</a:t>
            </a:r>
            <a:r>
              <a:rPr lang="ru-RU" sz="1000" dirty="0" smtClean="0"/>
              <a:t> - </a:t>
            </a:r>
            <a:r>
              <a:rPr lang="ru-RU" sz="1000" b="1" dirty="0" smtClean="0"/>
              <a:t>это</a:t>
            </a:r>
            <a:r>
              <a:rPr lang="ru-RU" sz="1000" dirty="0" smtClean="0"/>
              <a:t> составляющие элементы соответствующих региональных и федеральных планов социального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1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1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1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10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10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10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10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8" dur="10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9" dur="10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10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4" dur="10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5" dur="10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10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10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10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1000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6" dur="1000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7" dur="1000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1" dur="1000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2" dur="1000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3" dur="1000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1000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8" dur="1000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9" dur="1000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3" dur="1000"/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4" dur="1000"/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5" dur="1000"/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9" dur="1000"/>
                                        <p:tgtEl>
                                          <p:spTgt spid="12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0" dur="1000"/>
                                        <p:tgtEl>
                                          <p:spTgt spid="12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1" dur="1000"/>
                                        <p:tgtEl>
                                          <p:spTgt spid="12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5" dur="1000"/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6" dur="1000"/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7" dur="1000"/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484784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Проведение публичных слушаний и общественных обсуждений проектов муниципальных правовых актов теперь возможно и на сайте «Госуслуги».</a:t>
            </a:r>
          </a:p>
          <a:p>
            <a:r>
              <a:rPr lang="ru-RU" dirty="0" smtClean="0"/>
              <a:t>В настоящее время можно обсудить проект районного бюджета на 2025 год и плановый период 2026 и 2027 годов.</a:t>
            </a:r>
          </a:p>
          <a:p>
            <a:r>
              <a:rPr lang="ru-RU" dirty="0" smtClean="0"/>
              <a:t>Для этого необходимо зайти на Омскпортал-Большереченский район. Внизу справа имеется вкладка «Госуслуги. Общественное голосование на портале Госуслуг».</a:t>
            </a:r>
          </a:p>
          <a:p>
            <a:r>
              <a:rPr lang="ru-RU" dirty="0" smtClean="0"/>
              <a:t>Участвовать – Опросы – Общественные обсуждения и публичные слушания – Решение Совета Большереченского муниципального района омской области – Смотреть Публичные слушания на сайте Госуслуг.</a:t>
            </a:r>
          </a:p>
          <a:p>
            <a:r>
              <a:rPr lang="ru-RU" dirty="0" smtClean="0"/>
              <a:t>Далее зайти на Госуслуги (сразу выйдете на эти публичные слушания)., написать свои замечания и предложения. Например, «Замечаний нет», «Одобрить проект решения» или что-то другое и отправить.</a:t>
            </a:r>
            <a:endParaRPr lang="ru-RU" dirty="0"/>
          </a:p>
        </p:txBody>
      </p:sp>
      <p:pic>
        <p:nvPicPr>
          <p:cNvPr id="5" name="Рисунок 4" descr="1636123425_52-papik-pro-p-gosuslugi-logotip-foto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627784" cy="155679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600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Комитет финансов и контроля </a:t>
            </a:r>
            <a:br>
              <a:rPr lang="ru-RU" sz="2000" dirty="0" smtClean="0"/>
            </a:br>
            <a:r>
              <a:rPr lang="ru-RU" sz="2000" dirty="0" smtClean="0"/>
              <a:t>Администрации Большереченского муниципального района Омской области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2024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7704856" cy="6324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Проект решения Совета Большереченского муниципального района Омской области «О бюджете муниципального района на 2025 год и на плановый период 2026 и 2027 годов» сформирован в соответствии с требованиями, установленными Бюджетным кодексом Российской Федерации (далее – БК РФ), решением Совета Большереченского муниципального района Омской области «Об утверждении Положения о бюджетном процессе в Большереченском муниципальном районе Омской области» Планирование проекта бюджета на 2025 год и на плановый период 2026 и 2027 годов осуществлялось исходя из принципов обеспечения сбалансированности и финансовой устойчивости районного бюджета в условиях необходимости соблюдения ограничений по показателям долговой нагрузки, установленных заключенными с Министерством финансов Омской области соглашениями.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68" y="409576"/>
            <a:ext cx="7629526" cy="5334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ea typeface="BatangChe" pitchFamily="49" charset="-127"/>
                <a:cs typeface="JasmineUPC" pitchFamily="18" charset="-34"/>
              </a:rPr>
              <a:t>Содержание</a:t>
            </a:r>
            <a:endParaRPr lang="en-US" dirty="0">
              <a:ea typeface="BatangChe" pitchFamily="49" charset="-127"/>
              <a:cs typeface="JasmineUPC" pitchFamily="18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78656" y="1323979"/>
          <a:ext cx="6269608" cy="4461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4444"/>
                <a:gridCol w="755164"/>
              </a:tblGrid>
              <a:tr h="47485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Характеристика………………………………………………...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46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Бюджетный процесс …………………………………………...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Бюджетная и налоговая политика……………………………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46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характеристики проекта бюджета……….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46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бюджета………………………………………………..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8-13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 бюджета……………………………………………….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2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Источники </a:t>
                      </a:r>
                      <a:r>
                        <a:rPr kumimoji="0"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финансирования дефицита районного бюджета</a:t>
                      </a:r>
                      <a:r>
                        <a:rPr kumimoji="0"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………………………………………………..</a:t>
                      </a:r>
                      <a:endParaRPr lang="ru-RU" sz="16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2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Глоссарий ………………………………………………………</a:t>
                      </a:r>
                    </a:p>
                    <a:p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027943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9252520" cy="671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Этапы бюджетного процесса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88840"/>
          <a:ext cx="4716016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92696"/>
            <a:ext cx="9036496" cy="120032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Бюджетный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процесс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– регламентируемая нормами права деятельность органов государственной власти, местного самоуправления и участников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бюджетного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процесса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по составлению, рассмотрению и утверждению, исполнению бюджетов и контролю за их исполнением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716016" y="2348880"/>
          <a:ext cx="4427984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1916832"/>
            <a:ext cx="379623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Участники бюджетного процесса: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x-none" sz="2700" smtClean="0">
                <a:solidFill>
                  <a:srgbClr val="FFFF00"/>
                </a:solidFill>
              </a:rPr>
              <a:t>ОСНОВНЫЕ НАПРАВЛЕНИЯ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x-none" sz="2700" smtClean="0">
                <a:solidFill>
                  <a:srgbClr val="FFFF00"/>
                </a:solidFill>
              </a:rPr>
              <a:t>бюджетной и налоговой политики Большереченского муниципального района на 202</a:t>
            </a:r>
            <a:r>
              <a:rPr lang="ru-RU" sz="2700" dirty="0" smtClean="0">
                <a:solidFill>
                  <a:srgbClr val="FFFF00"/>
                </a:solidFill>
              </a:rPr>
              <a:t>5</a:t>
            </a:r>
            <a:r>
              <a:rPr lang="x-none" sz="2700" smtClean="0">
                <a:solidFill>
                  <a:srgbClr val="FFFF00"/>
                </a:solidFill>
              </a:rPr>
              <a:t> год и на плановый период 202</a:t>
            </a:r>
            <a:r>
              <a:rPr lang="ru-RU" sz="2700" dirty="0" smtClean="0">
                <a:solidFill>
                  <a:srgbClr val="FFFF00"/>
                </a:solidFill>
              </a:rPr>
              <a:t>6</a:t>
            </a:r>
            <a:r>
              <a:rPr lang="x-none" sz="2700" smtClean="0">
                <a:solidFill>
                  <a:srgbClr val="FFFF00"/>
                </a:solidFill>
              </a:rPr>
              <a:t> и 202</a:t>
            </a:r>
            <a:r>
              <a:rPr lang="ru-RU" sz="2700" dirty="0" smtClean="0">
                <a:solidFill>
                  <a:srgbClr val="FFFF00"/>
                </a:solidFill>
              </a:rPr>
              <a:t>7</a:t>
            </a:r>
            <a:r>
              <a:rPr lang="x-none" sz="2700" smtClean="0">
                <a:solidFill>
                  <a:srgbClr val="FFFF00"/>
                </a:solidFill>
              </a:rPr>
              <a:t> годов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252520" cy="5373216"/>
          </a:xfr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1) создание условий, обеспечивающих стабильное экономическое развитие хозяйствующих субъектов, осуществляющих деятельность на территории Большереченского муниципального района Омской области;</a:t>
            </a:r>
          </a:p>
          <a:p>
            <a:r>
              <a:rPr lang="ru-RU" dirty="0" smtClean="0"/>
              <a:t>2)эффективная реализация контрольных функций главными администраторами доходов за поступлением платежей в бюджет;</a:t>
            </a:r>
          </a:p>
          <a:p>
            <a:r>
              <a:rPr lang="ru-RU" dirty="0" smtClean="0"/>
              <a:t>3) принятие оперативных мер по недопущению налоговой задолженности в организациях бюджетной сферы;</a:t>
            </a:r>
          </a:p>
          <a:p>
            <a:r>
              <a:rPr lang="ru-RU" dirty="0" smtClean="0"/>
              <a:t>4) повышение налоговой грамотности и информированности населения о сроках уплаты налоговых платежей;</a:t>
            </a:r>
          </a:p>
          <a:p>
            <a:r>
              <a:rPr lang="ru-RU" dirty="0" smtClean="0"/>
              <a:t>5)укрепление доходной базы консолидированного бюджета  Большереченского муниципального района Омской области с учетом изменения параметров налоговой системы;</a:t>
            </a:r>
          </a:p>
          <a:p>
            <a:r>
              <a:rPr lang="ru-RU" dirty="0" smtClean="0"/>
              <a:t>6) оптимизация состава налоговых льгот (пониженных налоговых ставок) с учетом результатов оценки налоговых расходов;</a:t>
            </a:r>
          </a:p>
          <a:p>
            <a:r>
              <a:rPr lang="ru-RU" dirty="0" smtClean="0"/>
              <a:t>7) проведение мониторинга изменений в налоговом законодательстве Российской Федерации, при необходимости приведение в соответствие с ними муниципальных правовых актов.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352928" cy="1417638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Основные характеристики районного бюджета на 2025 и на плановый период 2026 и 2027 годов (тыс. рублей)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349251"/>
          <a:ext cx="8640960" cy="5148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116190"/>
                <a:gridCol w="1188066"/>
                <a:gridCol w="936104"/>
                <a:gridCol w="1296144"/>
                <a:gridCol w="1152128"/>
              </a:tblGrid>
              <a:tr h="711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Наименование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показателя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Сумма 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на 20</a:t>
                      </a:r>
                      <a:r>
                        <a:rPr lang="en-US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5 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Сумма 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на 2026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Прирост/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к 2025 году,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процентов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Сумма 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на 2027 год,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Прирост/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к 2026 году,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процентов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1309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Доходы, всего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905 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545,</a:t>
                      </a:r>
                      <a:r>
                        <a:rPr lang="ru-RU" sz="1200" b="1" i="1" baseline="0" dirty="0" smtClean="0">
                          <a:latin typeface="Times New Roman"/>
                          <a:ea typeface="Calibri"/>
                          <a:cs typeface="Calibri"/>
                        </a:rPr>
                        <a:t> 40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835 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707,51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-7,7</a:t>
                      </a:r>
                      <a:endParaRPr lang="ru-RU" sz="11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833 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061,</a:t>
                      </a: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65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-0,3</a:t>
                      </a:r>
                      <a:endParaRPr lang="ru-RU" sz="11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</a:tr>
              <a:tr h="277677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в том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числе: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b="1" i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</a:tr>
              <a:tr h="62477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290 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662,09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306 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392,80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5,4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323 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195, 23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smtClean="0">
                          <a:latin typeface="Times New Roman"/>
                          <a:ea typeface="Calibri"/>
                          <a:cs typeface="Calibri"/>
                        </a:rPr>
                        <a:t>5,5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</a:tr>
              <a:tr h="436746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614 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883,30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529 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314,71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13,9</a:t>
                      </a:r>
                      <a:endParaRPr lang="ru-RU" sz="11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509 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866,</a:t>
                      </a: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42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-3,7</a:t>
                      </a:r>
                      <a:endParaRPr lang="ru-RU" sz="11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</a:tr>
              <a:tr h="485934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Расходы, всего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905 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545,40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835 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707,51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-7,7</a:t>
                      </a:r>
                      <a:endParaRPr lang="ru-RU" sz="11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833 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061,</a:t>
                      </a: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65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-0,3</a:t>
                      </a:r>
                      <a:endParaRPr lang="ru-RU" sz="11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</a:tr>
              <a:tr h="277677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b="1" i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</a:tr>
              <a:tr h="55535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за счет налоговых и неналоговых доходов, поступлений нецелевого характера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420 034,54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363 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078,</a:t>
                      </a: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49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-13,56</a:t>
                      </a:r>
                      <a:endParaRPr lang="ru-RU" sz="11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359 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557,</a:t>
                      </a: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71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-0,98</a:t>
                      </a:r>
                      <a:endParaRPr lang="ru-RU" sz="11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</a:tr>
              <a:tr h="41651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из них общий объем условно утверждаемых расходов 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9 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100,00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18 000 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,00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97,8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</a:tr>
              <a:tr h="39270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за счет целевых поступлений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485 510,86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472 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629,</a:t>
                      </a: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02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-2,65</a:t>
                      </a:r>
                      <a:endParaRPr lang="ru-RU" sz="11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473 </a:t>
                      </a: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Calibri"/>
                        </a:rPr>
                        <a:t>503,94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Calibri"/>
                        </a:rPr>
                        <a:t>0,18</a:t>
                      </a:r>
                      <a:endParaRPr lang="ru-RU" sz="1100" b="1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</a:tr>
              <a:tr h="43658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Дефицит (-), профицит (+)</a:t>
                      </a:r>
                      <a:endParaRPr lang="ru-RU" sz="800" b="1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1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1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1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i="1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10795" marR="1079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0"/>
          <a:ext cx="84249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28701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Доходы районного бюджета на 2025 год</a:t>
            </a:r>
            <a:br>
              <a:rPr lang="ru-RU" sz="2700" dirty="0" smtClean="0"/>
            </a:br>
            <a:r>
              <a:rPr lang="ru-RU" sz="2700" dirty="0" smtClean="0"/>
              <a:t>и на плановый период 2026 и 2027 годов </a:t>
            </a:r>
            <a:r>
              <a:rPr lang="ru-RU" sz="2200" dirty="0" smtClean="0"/>
              <a:t>(тыс. рублей)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10764688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2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3210</TotalTime>
  <Words>1459</Words>
  <Application>Microsoft Office PowerPoint</Application>
  <PresentationFormat>Экран (4:3)</PresentationFormat>
  <Paragraphs>227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БРОШЮРА </vt:lpstr>
      <vt:lpstr>Слайд 2</vt:lpstr>
      <vt:lpstr>Содержание</vt:lpstr>
      <vt:lpstr>Слайд 4</vt:lpstr>
      <vt:lpstr>Этапы бюджетного процесса</vt:lpstr>
      <vt:lpstr>ОСНОВНЫЕ НАПРАВЛЕНИЯ бюджетной и налоговой политики Большереченского муниципального района на 2025 год и на плановый период 2026 и 2027 годов   </vt:lpstr>
      <vt:lpstr>Основные характеристики районного бюджета на 2025 и на плановый период 2026 и 2027 годов (тыс. рублей)</vt:lpstr>
      <vt:lpstr>Слайд 8</vt:lpstr>
      <vt:lpstr>Доходы районного бюджета на 2025 год и на плановый период 2026 и 2027 годов (тыс. рублей)  </vt:lpstr>
      <vt:lpstr>Налог на доходы физических лиц  (тыс. руб.) </vt:lpstr>
      <vt:lpstr>Налог, взимаемый в связи с применением упрощенной системы налогообложения (тыс.руб.)</vt:lpstr>
      <vt:lpstr>Налог, взимаемый в связи с применением патентной системы налогообложения (тыс.руб.)</vt:lpstr>
      <vt:lpstr>Безвозмездные поступления в районный бюджет на 2025 год и на плановый период 2026 и 2027 годов</vt:lpstr>
      <vt:lpstr>Программная структура расходов районного бюджета  на 2025 год и на плановый период 2026 и 2027 годов (млн.руб.) </vt:lpstr>
      <vt:lpstr>Источники финансирования дефицита районного бюджета в 2025 году и в плановом периоде 2026 и 2027 годов </vt:lpstr>
      <vt:lpstr>Глоссарий</vt:lpstr>
      <vt:lpstr>Слайд 17</vt:lpstr>
      <vt:lpstr>Комитет финансов и контроля  Администрации Большереченского муниципального района Омской области   2024 год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</dc:title>
  <dc:creator>User</dc:creator>
  <cp:lastModifiedBy>User</cp:lastModifiedBy>
  <cp:revision>332</cp:revision>
  <dcterms:created xsi:type="dcterms:W3CDTF">2022-11-22T04:17:35Z</dcterms:created>
  <dcterms:modified xsi:type="dcterms:W3CDTF">2024-12-09T11:38:03Z</dcterms:modified>
</cp:coreProperties>
</file>