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6" r:id="rId6"/>
    <p:sldId id="258" r:id="rId7"/>
    <p:sldId id="257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5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</p:spPr>
        <p:txBody>
          <a:bodyPr>
            <a:normAutofit fontScale="77500" lnSpcReduction="2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                                    </a:t>
            </a:r>
            <a:r>
              <a:rPr lang="ru-RU" sz="2100" dirty="0" smtClean="0">
                <a:solidFill>
                  <a:schemeClr val="tx1"/>
                </a:solidFill>
              </a:rPr>
              <a:t>Конкурс по предоставлению бюджета для граждан</a:t>
            </a:r>
            <a:endParaRPr lang="ru-RU" sz="2100" dirty="0" smtClean="0"/>
          </a:p>
          <a:p>
            <a:r>
              <a:rPr lang="ru-RU" sz="2100" dirty="0" smtClean="0">
                <a:solidFill>
                  <a:schemeClr val="tx1"/>
                </a:solidFill>
              </a:rPr>
              <a:t>                                     Номинация: Лучший проект отраслевого бюджета для граждан</a:t>
            </a: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00B050"/>
                </a:solidFill>
              </a:rPr>
              <a:t>                                                           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Бюджет  для граждан по отрасли</a:t>
            </a:r>
          </a:p>
          <a:p>
            <a:pPr algn="l"/>
            <a:r>
              <a:rPr lang="ru-RU" sz="2400" b="1" dirty="0" smtClean="0">
                <a:solidFill>
                  <a:srgbClr val="00B050"/>
                </a:solidFill>
              </a:rPr>
              <a:t>                                                                   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КОМИТЕТ ПО ОБРАЗОВАНИЮ                                            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«Образование»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АДМИНИСТРАЦИИ БОЛЬШЕРЕЧЕНСКОГО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МУНИЦИПАЛЬНОГО РАЙОНА                                              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2020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ОМСКОЙ ОБЛАСТИ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668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s://foto.geocaching.su/albums/userpics/23125/88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635830"/>
          </a:xfrm>
          <a:prstGeom prst="rect">
            <a:avLst/>
          </a:prstGeom>
          <a:noFill/>
        </p:spPr>
      </p:pic>
      <p:pic>
        <p:nvPicPr>
          <p:cNvPr id="5" name="Picture 4" descr="Герб Большеречен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86200"/>
            <a:ext cx="9906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9600" y="152400"/>
            <a:ext cx="7924800" cy="152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Финансовое обеспечение муниципальной услуги Реализация основных общеобразовательных программ дошкольного образования» осуществляется за счет средств бюджета субъекта Российской Федерации , бюджета 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Большереченского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муниципального района Омской области и средств родителей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447800" y="17526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600" y="2362200"/>
            <a:ext cx="2590800" cy="419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Средства бюджета  субъекта Российской Федерации направлены на получение общедоступного и бесплатного дошкольного образования, в том числе на:</a:t>
            </a:r>
          </a:p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осуществление образовательного процесса (обеспечение 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деятельности педагогов 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учащихся); </a:t>
            </a:r>
          </a:p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на содержание и обеспечение деятельности административно - управленческого и </a:t>
            </a:r>
            <a:r>
              <a:rPr lang="ru-RU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учебно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вспомогательного персонала.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81400" y="2362200"/>
            <a:ext cx="2057400" cy="411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Средства местного бюджета направлены на:</a:t>
            </a:r>
          </a:p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содержание и обслуживание здания;</a:t>
            </a:r>
          </a:p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обеспечение деятельности и содержание младшего обслуживающего персонала.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43400" y="16764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010400" y="16764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48400" y="2286000"/>
            <a:ext cx="2514600" cy="426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Средства получаемые от родительской платы направлены на:</a:t>
            </a:r>
          </a:p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1. При оказании услуг по присмотру и уходу за детьми в ДОУ:</a:t>
            </a:r>
          </a:p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приобретение продуктов питания;</a:t>
            </a:r>
          </a:p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расходных материалов, используемых воспитанниками для соблюдения режима дня и личной гигиены.</a:t>
            </a:r>
          </a:p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2. При оказании платных образовательных услуг: - приобретение материальных ресурсов, необходимых для оказания услуги; </a:t>
            </a:r>
          </a:p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заработная плата педагогического персонала.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0600" y="304800"/>
            <a:ext cx="6553200" cy="137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2020 году по основному мероприятию  1. Развитие системы дошкольного образования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Большереченском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муниципальном районе Омской области предусмотрено финансирование  72449,8 тыс. руб.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209800"/>
            <a:ext cx="3276600" cy="464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Мероприятие 1.1. Обеспечение государственных гарантий реализации прав на получение общедоступного и бесплатного  дошкольного образования в муниципальных дошкольных образовательных организациях,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организациях посредством предоставления субвенций местным бюджетам, включая расходы на оплату труда, приобретение учебников  и учебных пособий, средств 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обучения, игр, игрушек (за исключением расходов на содержание зданий и оплату коммунальных услуг), в соответствии </a:t>
            </a: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законодательством (в части дошкольного образования  в муниципальных дошкольных образовательных организациях)  40494,9 тыс. руб. – областной бюджет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2800" y="2209800"/>
            <a:ext cx="1676400" cy="3200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Мероприятие 1.2. Создание условий для функционирования образовательных организаций, реализующих основную общеобразовательную программу дошкольного образования.  30427,9 тыс. руб. – местный бюджет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143000" y="17526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810000" y="16764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57800" y="2209800"/>
            <a:ext cx="1524000" cy="3962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Мероприятие 1.3. Компенсация затрат родителей (законных представителей) на содержание ребенка (детей) (присмотр и уход за ребенком (детьми)) в муниципальных образовательных организациях, реализующих основную образовательную программу дошкольного образования. 785 тыс. руб. -областной бюджет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791200" y="16764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10400" y="2209800"/>
            <a:ext cx="1676400" cy="3352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Мероприятие 1.5.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Реконструкция системы теплоснабжения с переводом на электрическое отопление "</a:t>
            </a:r>
            <a:r>
              <a:rPr lang="ru-RU" sz="1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Большереченский</a:t>
            </a: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детский сад" корпус №4, расположенного по адресу р.п. Большеречье, ул. ,Иртышская, 1Б . 526,9 тыс. руб. – местный бюджет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162800" y="16764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https://uprostim.com/wp-content/uploads/2021/03/image025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1295400"/>
            <a:ext cx="2895601" cy="2819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81400" y="1371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2020 году на одного воспитанника приходится денежных средств в год -  55,1 тыс. руб.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86200" y="24384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Поставить ребенка на учет в очередь на детский возможно через программный комплекс АИС «Зачисление в ДО» в</a:t>
            </a:r>
            <a:r>
              <a:rPr lang="ru-RU" b="1" i="1" dirty="0" smtClean="0"/>
              <a:t> </a:t>
            </a:r>
            <a:r>
              <a:rPr lang="ru-RU" dirty="0" smtClean="0"/>
              <a:t>Комитета по образованию Администрации </a:t>
            </a:r>
            <a:r>
              <a:rPr lang="ru-RU" dirty="0" err="1" smtClean="0"/>
              <a:t>Большереченского</a:t>
            </a:r>
            <a:r>
              <a:rPr lang="ru-RU" dirty="0" smtClean="0"/>
              <a:t> муниципального района Омской области , который предоставляет муниципальную услугу «Прием заявлений, постановка на учет для зачисления детей в муниципальные образовательные учреждения, реализующие основную общеобразовательную программу дошкольного образования».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71600" y="533400"/>
            <a:ext cx="701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Детские сады оказывают следующие муниципальные услуги:</a:t>
            </a:r>
          </a:p>
          <a:p>
            <a:r>
              <a:rPr lang="ru-RU" dirty="0" smtClean="0"/>
              <a:t> 1. Реализация основных общеобразовательных программ дошкольного образования;</a:t>
            </a:r>
          </a:p>
          <a:p>
            <a:r>
              <a:rPr lang="ru-RU" dirty="0" smtClean="0"/>
              <a:t> 2. Присмотр и уход; </a:t>
            </a:r>
          </a:p>
          <a:p>
            <a:r>
              <a:rPr lang="ru-RU" dirty="0" smtClean="0"/>
              <a:t>3. Психолого-педагогическое консультирование, их родителей (законных представителей) и педагогических работников.</a:t>
            </a:r>
            <a:endParaRPr lang="ru-RU" dirty="0"/>
          </a:p>
        </p:txBody>
      </p:sp>
      <p:pic>
        <p:nvPicPr>
          <p:cNvPr id="26626" name="Picture 2" descr="https://cspn-verhket.tom.socinfo.ru/media/2021/03/23/1249304498/hello_html_m1cdb04f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3429000" cy="3276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24200" y="23622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очереди на устройство в детские сады стоят 114 детей (это дети до 3-х лет). В конце 2021 года будет открыт еще один детский сад на </a:t>
            </a:r>
            <a:r>
              <a:rPr lang="ru-RU" dirty="0" smtClean="0"/>
              <a:t>101 место.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3400" y="381000"/>
            <a:ext cx="769620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Развитие общего образования (ШКОЛЫ)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Большереченском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районе 15 образовательных учреждений, из них: 14 средних общеобразовательных школ,  1 основная общеобразовательная школа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7650" name="Picture 2" descr="http://ouevg.bol.obr55.ru/images/slider/MB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3886200" cy="3276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14800" y="16764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образовательных учреждениях обучаются 3148 детей. Приоритетом в сфере общего образования является обеспечение учебной успешности каждого ребенка, независимо от состояния его здоровья, социального положения семьи. В 2020 году на одного учащегося приходится денежных средств в год – 93,6 тыс. руб.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1000" y="152400"/>
            <a:ext cx="8153400" cy="1447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2020 году по основному мероприятию мероприятие 2. Развитие начального общего, основного общего, среднего общего, дополнительного образования в общеобразовательных организациях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Большереченского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муниципального района Омской области  предусмотрено финансирование 294775,7 тыс.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руб.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57600" y="2133600"/>
            <a:ext cx="1600200" cy="3657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Мероприятие 2.1. Создание условий для функционирования образовательных организаций реализующих основную общеобразовательную программу и программу дополнительного образования.  47677,2 тыс. руб. – местный бюджет.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" y="1752600"/>
            <a:ext cx="3200400" cy="5105400"/>
          </a:xfrm>
          <a:prstGeom prst="roundRect">
            <a:avLst>
              <a:gd name="adj" fmla="val 223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Мероприятие 2.2. Обеспечение государственных гарантий реализации прав на получение общедоступного и бесплатного  дошкольного образования в муниципальных дошкольных образовательных организациях,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организациях посредством предоставления субвенций местным бюджетам, включая расходы на оплату труда, приобретение учебников  и учебных пособий, средств обучения, игр, игрушек (за исключением расходов на содержание зданий и оплату коммунальных услуг), в соответствии с законодательством (в части начального общего, основного общего, среднего общего образования в муниципальных общеобразовательных организациях в городской местности). 73721,9  тыс. руб.– областной бюджет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10200" y="1752600"/>
            <a:ext cx="3200400" cy="5105400"/>
          </a:xfrm>
          <a:prstGeom prst="roundRect">
            <a:avLst>
              <a:gd name="adj" fmla="val 223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Мероприятие 2.3. Обеспечение государственных гарантий реализации прав на получение общедоступного и бесплатного  дошкольного образования в муниципальных дошкольных образовательных организациях,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организациях посредством предоставления субвенций местным бюджетам, включая расходы на оплату труда, приобретение учебников  и учебных пособий, средств обучения, игр, игрушек (за исключением расходов на содержание зданий и оплату коммунальных услуг), в соответствии с законодательством (в части начального общего, основного общего, среднего общего образования в муниципальных общеобразовательных организациях в сельской местности). 151700,4 тыс. руб. – областной бюджет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2020 году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  основному 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мероприятию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мероприятие  2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Развитие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начального 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общего, основного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общего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среднего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общего, 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дополнительного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образования 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общеобразовательных  организациях 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Большереченского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муниципального 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района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Омской  области 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предусмотрено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финансирование  294775,7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тыс.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руб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0" y="1524000"/>
            <a:ext cx="4038600" cy="5105400"/>
          </a:xfrm>
          <a:prstGeom prst="roundRect">
            <a:avLst>
              <a:gd name="adj" fmla="val 223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Мероприятие 2.4. Обеспечение государственных гарантий реализации прав на получение общедоступного и бесплатного  дошкольного образования в муниципальных дошкольных образовательных организациях,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организациях посредством предоставления субвенций местным бюджетам, включая расходы на оплату труда, приобретение учебников  и учебных пособий, средств обучения, игр, игрушек (за исключением расходов на содержание зданий и оплату коммунальных услуг), в соответствии с законодательством (в части начального общего, основного общего, среднего общего образования в муниципальных общеобразовательных организациях) (в части дополнительного образования детей в муниципальных общеобразовательных организациях) 13017,6тыс. руб. – областной бюджет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95800" y="1676400"/>
            <a:ext cx="1600200" cy="419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Мероприятие 2.5. Обеспечение организации горячего питания обучающихся в муниципальных образовательных организациях общего образования (обеспечение готовой к употреблению пищевой продукцией) 1467,0 тыс. руб. :</a:t>
            </a:r>
          </a:p>
          <a:p>
            <a:pPr algn="ctr">
              <a:buFontTx/>
              <a:buChar char="-"/>
            </a:pP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Областной бюджет – 733,5</a:t>
            </a:r>
          </a:p>
          <a:p>
            <a:pPr algn="ctr">
              <a:buFontTx/>
              <a:buChar char="-"/>
            </a:pP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местный бюджет – 733,5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48400" y="1752600"/>
            <a:ext cx="2286000" cy="3429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Мероприятие 2.7. Ремонт зданий и материально-техническое оснащение муниципальных образовательных организаций муниципальных районов Омской области, в том числе приобретение оборудования, спортивного инвентаря и оборудования, мягкого инвентаря, строительных материалов, окон, дверей, в целях подготовки к новому учебному году. 648,2 тыс. руб.: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-641,7 – областной бюджет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- 6,5 – местный бюджет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57200" y="152400"/>
            <a:ext cx="82296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0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В 2020 году по основному мероприятию мероприятие 2. Развитие начального общего, основного общего, среднего общего, дополнительного образования в общеобразовательных организациях Большереченского муниципального района Омской области  предусмотрено финансирование 294775,7 тыс. руб  </a:t>
            </a:r>
            <a:endParaRPr kumimoji="0" lang="ru-RU" sz="1800" b="1" i="0" u="none" strike="noStrike" kern="1200" cap="none" spc="-1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66800" y="1524000"/>
            <a:ext cx="1371600" cy="3352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Мероприятие 2.8.  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Материально-техническое оснащение муниципальных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образовательных организаций 434,3 тыс. руб.:</a:t>
            </a:r>
          </a:p>
          <a:p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-430 тыс. руб.: – областной бюджет;</a:t>
            </a:r>
          </a:p>
          <a:p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4,3 тыс. руб. – местный бюджет</a:t>
            </a:r>
          </a:p>
          <a:p>
            <a:pPr algn="ctr"/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2800" y="1524000"/>
            <a:ext cx="2895600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Мероприятие 2.9.  Ежемесячное денежное вознаграждение за классное руководство педагогическим работникам  муниципальных общеобразовательных организаций, реализующих образовательные программы начального общего, основного общего и среднего общего образования, в том числе адаптированные основные общеобразовательные программы. 6109 тыс. руб. – федеральный бюджет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9600" y="152400"/>
            <a:ext cx="7924800" cy="152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Финансовое обеспечение муниципальной услуги Реализация основных общеобразовательных программ начального , среднего, основного образования» осуществляется за счет средств бюджета субъекта Российской Федерации , бюджета 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Большереченского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муниципального района Омской области и средств родителей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2133600"/>
            <a:ext cx="3124200" cy="449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Средства бюджета субъекта Российской Федерации направлены на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1. Получение общего и дополнительного образования, в том числе на: - осуществление образовательного процесса (обеспечение деятельности педагогов и учащихся); </a:t>
            </a:r>
          </a:p>
          <a:p>
            <a:pPr algn="ctr">
              <a:buFontTx/>
              <a:buChar char="-"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содержание и обеспечение деятельности административно управленческого и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учебно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вспомогательного персонала.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3. На обеспечение питания.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33800" y="2362200"/>
            <a:ext cx="2362200" cy="304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Средства местного бюджета направлены на: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содержание и обслуживание здания;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обеспечение деятельности и содержание младшего обслуживающего персонала.</a:t>
            </a:r>
          </a:p>
          <a:p>
            <a:pPr algn="ctr"/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48400" y="2209800"/>
            <a:ext cx="2514600" cy="434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Средства, получаемые от родительской платы, направлены на: </a:t>
            </a:r>
          </a:p>
          <a:p>
            <a:pPr marL="342900" indent="-342900" algn="ctr">
              <a:buAutoNum type="arabicPeriod"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 оказании платных образовательных услуг: - приобретение материальных ресурсов, необходимых для оказания услуги; - заработная плата педагогического персонала. </a:t>
            </a:r>
          </a:p>
          <a:p>
            <a:pPr marL="342900" indent="-342900" algn="ctr">
              <a:buAutoNum type="arabicPeriod"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Приобретение продуктов питания.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9600" y="152400"/>
            <a:ext cx="77724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Общеобразовательные учреждения, оказывают  следующие муниципальные услуги: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62000" y="1371600"/>
            <a:ext cx="7086600" cy="2514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Реализация основных общеобразовательных программ начального общего образования (1-4 классы).</a:t>
            </a:r>
          </a:p>
          <a:p>
            <a:pPr marL="342900" indent="-342900" algn="ctr">
              <a:buAutoNum type="arabicPeriod"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Реализация основных общеобразовательных программ основного общего образования (5-9 классы). </a:t>
            </a:r>
          </a:p>
          <a:p>
            <a:pPr marL="342900" indent="-342900" algn="ctr">
              <a:buAutoNum type="arabicPeriod"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Реализация основных общеобразовательных программ среднего общего образования (9-11 классы). </a:t>
            </a:r>
          </a:p>
          <a:p>
            <a:pPr marL="342900" indent="-342900" algn="ctr">
              <a:buAutoNum type="arabicPeriod"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Присмотр и уход в группах. </a:t>
            </a:r>
          </a:p>
          <a:p>
            <a:pPr marL="342900" indent="-342900" algn="ctr">
              <a:buAutoNum type="arabicPeriod"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Реализация дополнительных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общеразвивающих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программ.</a:t>
            </a:r>
          </a:p>
          <a:p>
            <a:pPr marL="342900" indent="-342900" algn="ctr">
              <a:buAutoNum type="arabicPeriod"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Организация проведения общественно-значимых мероприятий в сфере образования, науки и молодежной политики.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8674" name="Picture 2" descr="IMG 20210403 WA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38600"/>
            <a:ext cx="2667000" cy="2209800"/>
          </a:xfrm>
          <a:prstGeom prst="rect">
            <a:avLst/>
          </a:prstGeom>
          <a:noFill/>
        </p:spPr>
      </p:pic>
      <p:pic>
        <p:nvPicPr>
          <p:cNvPr id="28676" name="Picture 4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114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FFFF00"/>
                </a:solidFill>
              </a:rPr>
              <a:t>Федеральный  закон от  29.12.2012 № 273 – ФЗ (РЕД. ОТ 01.03.2020) «Об образовании в Российской Федерации»</a:t>
            </a:r>
          </a:p>
          <a:p>
            <a:pPr marL="514350" indent="-51435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FFFF00"/>
                </a:solidFill>
              </a:rPr>
              <a:t>Федеральный  закон от 06.10.2003 №  131 – ФЗ «Об общих принципах организации местного самоуправления в Российской Федерации»</a:t>
            </a:r>
          </a:p>
          <a:p>
            <a:pPr marL="514350" indent="-51435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FFFF00"/>
                </a:solidFill>
              </a:rPr>
              <a:t>Федеральный закон от 24.06.1999 №120-ФЗ "Об основах системы профилактики безнадзорности и правонарушений несовершеннолетних";</a:t>
            </a:r>
          </a:p>
          <a:p>
            <a:pPr marL="514350" indent="-51435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FFFF00"/>
                </a:solidFill>
              </a:rPr>
              <a:t>Приказ </a:t>
            </a:r>
            <a:r>
              <a:rPr lang="ru-RU" sz="1800" dirty="0" err="1" smtClean="0">
                <a:solidFill>
                  <a:srgbClr val="FFFF00"/>
                </a:solidFill>
              </a:rPr>
              <a:t>Минобрнауки</a:t>
            </a:r>
            <a:r>
              <a:rPr lang="ru-RU" sz="1800" dirty="0" smtClean="0">
                <a:solidFill>
                  <a:srgbClr val="FFFF00"/>
                </a:solidFill>
              </a:rPr>
              <a:t> России от A35429.08.2013 №1008 "Об утверждении Порядка организации и осуществления образовательной деятельности по дополнительным общеобразовательным программам";</a:t>
            </a:r>
          </a:p>
          <a:p>
            <a:pPr marL="514350" indent="-51435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FFFF00"/>
                </a:solidFill>
              </a:rPr>
              <a:t>Федеральный закон от 28.06.1995 №98-ФЗ "О государственной поддержке молодёжных и детских общественных объединений";</a:t>
            </a:r>
          </a:p>
          <a:p>
            <a:pPr marL="514350" indent="-51435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FFFF00"/>
                </a:solidFill>
              </a:rPr>
              <a:t>Федеральный закон от 28.06.1995 №98-ФЗ "О государственной поддержке молодёжных и детских общественных объединений";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ОСНОВНЫЕ НОРМАТИВНЫЕ АКТЫ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000" dirty="0" smtClean="0"/>
              <a:t>В СООТВЕТСТВИИ С КОТОРЫМИ ОСУЩЕСТВЛЯЕТ СВОЮ ДЕЯТЕЛЬНОСТЬ СФЕРА ОБРАЗОВАНИЯ БОЛЬШЕРЕЧЕНСКОГО МУНИЦИПАЛЬНОГО РАЙОНА ОМСКОЙ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90600" y="457200"/>
            <a:ext cx="6858000" cy="16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 школы соответствуют современным требованиям обучения. Во вторую смену занимаются 5,7% школ от общего количества.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3794" name="Picture 2" descr="http://ouevg.bol.obr55.ru/cache/preview/b85e71c1381bca4569bb648905eef3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3581400" cy="2743200"/>
          </a:xfrm>
          <a:prstGeom prst="rect">
            <a:avLst/>
          </a:prstGeom>
          <a:noFill/>
        </p:spPr>
      </p:pic>
      <p:pic>
        <p:nvPicPr>
          <p:cNvPr id="33796" name="Picture 4" descr="http://ouevg.bol.obr55.ru/cache/preview/be807386319ee35f90ed9acf6a3db7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209800"/>
            <a:ext cx="2590800" cy="1524000"/>
          </a:xfrm>
          <a:prstGeom prst="rect">
            <a:avLst/>
          </a:prstGeom>
          <a:noFill/>
        </p:spPr>
      </p:pic>
      <p:pic>
        <p:nvPicPr>
          <p:cNvPr id="33798" name="Picture 6" descr="IMG 20210408 WA0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267200"/>
            <a:ext cx="36576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Реализация региональных проектов в сфере образования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219200"/>
            <a:ext cx="3733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Проект «Современная школа»  </a:t>
            </a:r>
          </a:p>
          <a:p>
            <a:r>
              <a:rPr lang="ru-RU" dirty="0" smtClean="0"/>
              <a:t>Состоялось открытие центра образования цифровых и гуманитарных профилей «Точка роста» на МБОУ «</a:t>
            </a:r>
            <a:r>
              <a:rPr lang="ru-RU" dirty="0" err="1" smtClean="0"/>
              <a:t>Большереченская</a:t>
            </a:r>
            <a:r>
              <a:rPr lang="ru-RU" dirty="0" smtClean="0"/>
              <a:t> средняя общеобразовательная школа»</a:t>
            </a:r>
          </a:p>
          <a:p>
            <a:r>
              <a:rPr lang="ru-RU" dirty="0" smtClean="0"/>
              <a:t>Такие центры позволяют применять новые методы обучения и воспитания, использовать современные образовательные технологии при изучении предметов на всех уровнях общего образования – с 1 по 11 класс. Кроме того, они станут площадками для выявления одаренных детей и системной работы с талантливыми школьниками. </a:t>
            </a:r>
            <a:endParaRPr lang="ru-RU" dirty="0"/>
          </a:p>
        </p:txBody>
      </p:sp>
      <p:pic>
        <p:nvPicPr>
          <p:cNvPr id="22530" name="Picture 2" descr="https://www.bsosh1.ru/images/banners/skul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524000"/>
            <a:ext cx="4495801" cy="1600200"/>
          </a:xfrm>
          <a:prstGeom prst="rect">
            <a:avLst/>
          </a:prstGeom>
          <a:noFill/>
        </p:spPr>
      </p:pic>
      <p:pic>
        <p:nvPicPr>
          <p:cNvPr id="22532" name="Picture 4" descr="https://www.bsosh1.ru/cache/preview/20f1ff03e04f76accb6c8c1c8b3f8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352800"/>
            <a:ext cx="1905000" cy="1266826"/>
          </a:xfrm>
          <a:prstGeom prst="rect">
            <a:avLst/>
          </a:prstGeom>
          <a:noFill/>
        </p:spPr>
      </p:pic>
      <p:pic>
        <p:nvPicPr>
          <p:cNvPr id="22534" name="Picture 6" descr="https://www.bsosh1.ru/cache/preview/869955ae7a5d3296f7c31034a22fca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429000"/>
            <a:ext cx="1905000" cy="1266826"/>
          </a:xfrm>
          <a:prstGeom prst="rect">
            <a:avLst/>
          </a:prstGeom>
          <a:noFill/>
        </p:spPr>
      </p:pic>
      <p:pic>
        <p:nvPicPr>
          <p:cNvPr id="22536" name="Picture 8" descr="https://www.bsosh1.ru/cache/preview/db75111552abf2ae0e6db7f2a6c069a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181600"/>
            <a:ext cx="1905000" cy="12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3400" y="228600"/>
            <a:ext cx="8153400" cy="152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2020 году по основному мероприятию 7.  Реализация дополнительных общеобразовательных программ в рамках федерального проекта «Современная школа» национального проекта «Образование»  5537,7 тыс. руб.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4800" y="2286000"/>
            <a:ext cx="2514600" cy="3886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Мероприятие 7.2. Организация деятельности 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центров образования для формирования у обучающихся современных 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технологических и гуманитарных навыков в муниципальных 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общеобразовательных организациях, участия обучающихся в мероприятиях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базы для формирования у обучающихся современных технологических 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гуманитарных навыков. 3507,6 тыс. руб. :</a:t>
            </a:r>
          </a:p>
          <a:p>
            <a:pPr algn="ctr">
              <a:buFontTx/>
              <a:buChar char="-"/>
            </a:pP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Областной бюджет – 3472,5 тыс. руб.;</a:t>
            </a:r>
          </a:p>
          <a:p>
            <a:pPr algn="ctr">
              <a:buFontTx/>
              <a:buChar char="-"/>
            </a:pP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местный бюджет - 35,1 тыс. руб.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8000" y="2590800"/>
            <a:ext cx="2438400" cy="2819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Мероприятие 7.3. Ремонт зданий, сооружений, установка систем и оборудования пожарной и общей безопасности в зданиях муниципальных общеобразовательных организаций для создания центров образования цифрового и гуманитарного профилей. 1063,3 тыс. руб.: </a:t>
            </a:r>
          </a:p>
          <a:p>
            <a:pPr algn="ctr">
              <a:buFontTx/>
              <a:buChar char="-"/>
            </a:pPr>
            <a:r>
              <a:rPr lang="ru-RU" sz="1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Областнойбюджет</a:t>
            </a: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1052,7  тыс. руб.; </a:t>
            </a:r>
          </a:p>
          <a:p>
            <a:pPr algn="ctr">
              <a:buFontTx/>
              <a:buChar char="-"/>
            </a:pP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местный бюджет – 10,6 тыс. </a:t>
            </a:r>
            <a:r>
              <a:rPr lang="ru-RU" sz="1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руб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9800" y="2971800"/>
            <a:ext cx="2286000" cy="3581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Мероприятие 7.4. Создание (обновление) материально-технической базы для реализации основных и дополнительных общеобразовательных программ цифрового и гуманитарного профилей    в общеобразовательных организациях, расположенных в сельской местности и малых городах,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2020 – 2022 годах. 966,8  тыс. руб.: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Областной и федеральный и бюджет – 957,1 тыс. руб.;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Местный бюджет – 10,6 тыс. руб.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3000" y="1676400"/>
            <a:ext cx="6553200" cy="2438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4 —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8534400" cy="6172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3400" y="1295400"/>
            <a:ext cx="81534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Муниципальная программа «Развитие социально-культурной сферы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Большереченского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муниципального района Омской области»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67200" y="2057400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2362200"/>
            <a:ext cx="80772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Подпрограмма: «Развитие системы образования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Большереченского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муниципального района Омской области»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228600"/>
            <a:ext cx="800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Бюджет Комитета по образованию Администрации </a:t>
            </a:r>
            <a:r>
              <a:rPr lang="ru-RU" b="1" i="1" dirty="0" err="1" smtClean="0"/>
              <a:t>Большереченского</a:t>
            </a:r>
            <a:r>
              <a:rPr lang="ru-RU" b="1" i="1" dirty="0" smtClean="0"/>
              <a:t> муниципального района Омской области на 2020 год сформирован в рамках муниципальной программы</a:t>
            </a:r>
            <a:endParaRPr lang="ru-RU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000" y="3048000"/>
            <a:ext cx="1676400" cy="2057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Основное мероприятие  1. Развитие системы дошкольного образования в </a:t>
            </a:r>
            <a:r>
              <a:rPr lang="ru-RU" sz="1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Большереченском</a:t>
            </a: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муниципальном районе Омской области  72449,8 тыс. руб.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57400" y="3200400"/>
            <a:ext cx="1828800" cy="2514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Основное мероприятие 2. Развитие начального общего, основного общего, среднего общего, дополнительного образования в общеобразовательных организациях </a:t>
            </a:r>
            <a:r>
              <a:rPr lang="ru-RU" sz="1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Большереченского</a:t>
            </a: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муниципального района Омской области  294775,7 тыс. руб.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62400" y="3276600"/>
            <a:ext cx="21336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Основное мероприятие 3. Совершенствование системы работы с одаренными детьми и молодежью 406,6 тыс.руб.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8400" y="3200400"/>
            <a:ext cx="2514600" cy="2362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Основное мероприятие 6. Материально-техническое и организационное обеспечение деятельности Комитета по образованию </a:t>
            </a:r>
            <a:r>
              <a:rPr lang="ru-RU" sz="1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Большереченского</a:t>
            </a: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муниципального района Омской области и МКУ "Центр финансово – экономического и хозяйственного обеспечения учреждений  в сфере образования« 61088,1 тыс. руб.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86200" y="4648200"/>
            <a:ext cx="2286000" cy="1905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Основное мероприятие 7.  Реализация дополнительных общеобразовательных программ в рамках федерального проекта «Современная школа» национального проекта «Образование»  5537,7 тыс. руб.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457200"/>
            <a:ext cx="8229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Подпрограмма: «Развитие системы образования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Большереченского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муниципального района Омской области»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" y="1828800"/>
            <a:ext cx="2286000" cy="3962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Основное мероприятие 10: защита прав и интересов несовершеннолетних, в том числе детей-сирот и детей, оставшихся без попечения родителей, своевременное выявление ребенка, проживающего в семье и находящегося в ситуации, угрожающей его жизни и здоровью, организация профилактической и реабилитационной работы с ребенком и его семьей на начальной стадии возникновения конфликта  19293,5 тыс. руб.</a:t>
            </a:r>
          </a:p>
          <a:p>
            <a:pPr algn="ctr"/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24200" y="1524000"/>
            <a:ext cx="1905000" cy="16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Основное мероприятие 11.  Создание доступной среды в рамках федерального проекта «Доступная среда»  1856,6 тыс. руб.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10200" y="1447800"/>
            <a:ext cx="3200400" cy="441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Основное мероприятие 12.  Бесплатное горячее питание обучающихся, получающих начальное общее образование в муниципальных образовательных организациях, в рамках государственной программы 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Российской Федерации «Развитие образования», утвержденной 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постановлением Правительства Российской Федерации 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 26 декабря 2017 года № 1642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бесплатного горячего питания обучающихся, получающих начальное общее образование в муниципальных образовательных организациях, в рамках государственной программы 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Российской Федерации «Развитие образования», утвержденной 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постановлением Правительства Российской Федерации 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 26 декабря 2017 года № 1642   4714  тыс. руб.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19400" y="3200400"/>
            <a:ext cx="2590800" cy="3657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Основное мероприятие 13. Финансовое обеспечение расходных обязательств муниципальных образований Омской области, связанных с реализацией дополнительных мероприятий в сфере занятости населения, направленных на снижение напряженности на рынке труда субъектов Российской Федерации (возмещение </a:t>
            </a:r>
            <a:r>
              <a:rPr lang="ru-RU" sz="1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работадателям</a:t>
            </a: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расходов на частичную оплату труда при организации общественных работ для граждан, ищущих работу и обратившихся в центры занятости, а также безработных граждан) 795,5 тыс. руб.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ДЛЯ УПРАВЛЕНИЯ ДОХОДАМИ И РАСХОДАМИ УЧРЕЖДЕНИЯ ФОРМИРУЕТСЯ ПЛАН ФИНАНСОВО – ХОЗЯЙСТВЕННОЙ ДЕЯТЕЛЬНОСТИ (ПФХД)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905000"/>
            <a:ext cx="82296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ПФХД – ОСНОВНОЙ ДОКУМЕНТ, КОТОРЫЙ СОСТОИТ ИЗ ДОХОДНОЙ И РАСХОДНОЙ ЧАСТИ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3124200"/>
            <a:ext cx="2590800" cy="2743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 СОСТОЯТ ИЗ: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СУБСИДИИ НА МУНИЦИПАЛЬНОЕ ЗАДАНИЕ;</a:t>
            </a:r>
          </a:p>
          <a:p>
            <a:pPr>
              <a:buFontTx/>
              <a:buChar char="-"/>
            </a:pP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СУБСИДИИ НА ИНЫЕ ЦЕЛИ;</a:t>
            </a:r>
          </a:p>
          <a:p>
            <a:pPr>
              <a:buFontTx/>
              <a:buChar char="-"/>
            </a:pP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БЕЗВОЗМЕЗДНЫХ ПОСТУПЛЕНИЙ;</a:t>
            </a:r>
          </a:p>
          <a:p>
            <a:pPr>
              <a:buFontTx/>
              <a:buChar char="-"/>
            </a:pP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-ДОХОДОВ ОТ ПРЕДПРИНИМАТЕЛЬСКОЙ ДЕЯТЕЛЬНОСТИ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86400" y="3124200"/>
            <a:ext cx="2667000" cy="289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 УЧРЕЖДЕНИЯ ГРУППИРУЮТСЯ ПО НАПРАВЛЕНИЯМ: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ОПЛАТА ТРУДА;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ЗАКУПКИ ТОВАРОВ , РАБОТ И УСЛУГ;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КОММУНАЛЬНЫЕ ПЛАТЕЖИ;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ПРОЧИЕ РАСХОДЫ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Структура финансового обеспечения муниципального задания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4800" y="1066800"/>
            <a:ext cx="86106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icrosoft JhengHei" pitchFamily="34" charset="-120"/>
              </a:rPr>
              <a:t>ФИНАНСОВОЕ ОБЕСПЕЧЕНИЕ ВЫПОЛНЕНИЯ МУНИЦИПАЛЬНОГО ЗАДАНИЯ ОСУЩЕСТВЛЯЕТСЯ ЗА СЧЕТ БЮДЖЕТНЫХ АССИГНОВАНИЙ ПУТЕМ ПРЕДОСТАВЛЕНИЯ СУБСИДИИ БЮДЖЕТНОМУ УЧРЕЖДЕНИЮ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Microsoft JhengHei" pitchFamily="34" charset="-12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91000" y="1981200"/>
            <a:ext cx="5608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" y="2438400"/>
            <a:ext cx="8458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РАСЧЕТ РАЗМЕРА СУБСИДИИ ОПРЕДЕЛЯЕТСЯ НА ОСНОВАНИИ НОРМАТИВНЫХ ЗАТРАТ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295400" y="29718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629400" y="29718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0" y="3352800"/>
            <a:ext cx="3048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БАЗОВЫЙ НОРМАТИВ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876800" y="3352800"/>
            <a:ext cx="36576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КОРРЕКТИРУЮЩИЕ КОЭФФИЦИЕНТЫ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495800"/>
            <a:ext cx="21336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БАЗОВЫЙ НОРМАТИВ ЗАТРАТ, НЕПОСРЕДСТВЕННО СВЯЗАННЫЕ С ОКАЗАНИЕМ МУНИЦИПАЛЬНОЙ УСЛУГИ 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219200" y="41148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209800" y="5257800"/>
            <a:ext cx="381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90800" y="4572000"/>
            <a:ext cx="1600200" cy="1905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ОПЛАТА ТРУДА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ИНЫЕ ЗАТРАТЫ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-ПРИОБРЕТЕНИЕ МАТЕРИАЛЬНЫХ ЗАПАСОВ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895600" y="3886200"/>
            <a:ext cx="2438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343400" y="4648200"/>
            <a:ext cx="2438400" cy="1752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БАЗОВЫЙ НОРМАТИВ ЗАТРАТ НА ОБЩЕХОЗЯЙСТВЕННЫЕ НУЖДЫ НА ОКАЗАНИЕ МУНИЦИПАЛЬНОЙ УСЛУГИ 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6781800" y="5257800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86600" y="4267200"/>
            <a:ext cx="2057400" cy="2362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КОММУНИЛЬНЫЕ ПЛАТЕЖЫ</a:t>
            </a:r>
          </a:p>
          <a:p>
            <a:pPr>
              <a:buFontTx/>
              <a:buChar char="-"/>
            </a:pP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НА ОСОБО ЦЕННОЕ ДВИЖ. И НЕ ДВИД  ИМУЩЕСТВО</a:t>
            </a:r>
          </a:p>
          <a:p>
            <a:pPr>
              <a:buFontTx/>
              <a:buChar char="-"/>
            </a:pP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-УСЛУГИ СВЯЗИ</a:t>
            </a:r>
          </a:p>
          <a:p>
            <a:pPr>
              <a:buFontTx/>
              <a:buChar char="-"/>
            </a:pP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-ТРАНСПОРТНЫЕ УСЛУГИ</a:t>
            </a:r>
          </a:p>
          <a:p>
            <a:pPr>
              <a:buFontTx/>
              <a:buChar char="-"/>
            </a:pP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-ОПЛАТА ТРУДА ВСПОМОГАТЕЛЬНОГО ПЕРСОНАЛА</a:t>
            </a:r>
          </a:p>
          <a:p>
            <a:pPr>
              <a:buFontTx/>
              <a:buChar char="-"/>
            </a:pP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-ПРОЧИЕ НУЖДЫ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4114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Бюджет отрасли «Образование» составляет 63,0 % в общем объеме бюджета </a:t>
            </a:r>
            <a:r>
              <a:rPr lang="ru-RU" sz="2800" dirty="0" err="1" smtClean="0"/>
              <a:t>Большереченского</a:t>
            </a:r>
            <a:r>
              <a:rPr lang="ru-RU" sz="2800" dirty="0" smtClean="0"/>
              <a:t> муниципального района Омской области. Муниципальной подпрограммой «Развитие образования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dirty="0" err="1" smtClean="0"/>
              <a:t>Большереченского</a:t>
            </a:r>
            <a:r>
              <a:rPr lang="ru-RU" sz="2800" dirty="0" smtClean="0"/>
              <a:t> муниципального района Омской области. » 2020 - 2026годы предусмотрено финансирование на 2020год в объеме 460917,7 тыс. руб., в том числе по источникам: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533400" y="4191000"/>
            <a:ext cx="3048000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Местный бюджет составляет – 112384,2 тыс. рублей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95800" y="3810000"/>
            <a:ext cx="3810000" cy="1752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Федеральный и областной бюджет составляет – 348533,5 тыс. рублей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Развитие дошкольного образования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762000"/>
            <a:ext cx="7848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настоящее время услуги дошкольного образования в муниципальном образовании </a:t>
            </a:r>
            <a:r>
              <a:rPr lang="ru-RU" dirty="0" err="1" smtClean="0"/>
              <a:t>Большереченского</a:t>
            </a:r>
            <a:r>
              <a:rPr lang="ru-RU" dirty="0" smtClean="0"/>
              <a:t> района оказывают  «</a:t>
            </a:r>
            <a:r>
              <a:rPr lang="ru-RU" dirty="0" err="1" smtClean="0"/>
              <a:t>Большереченский</a:t>
            </a:r>
            <a:r>
              <a:rPr lang="ru-RU" dirty="0" smtClean="0"/>
              <a:t> детский сад» , МБОУ «</a:t>
            </a:r>
            <a:r>
              <a:rPr lang="ru-RU" dirty="0" err="1" smtClean="0"/>
              <a:t>Чебаклинская</a:t>
            </a:r>
            <a:r>
              <a:rPr lang="ru-RU" dirty="0" smtClean="0"/>
              <a:t> СОШ» , МБОУ «</a:t>
            </a:r>
            <a:r>
              <a:rPr lang="ru-RU" dirty="0" err="1" smtClean="0"/>
              <a:t>Старокарасукская</a:t>
            </a:r>
            <a:r>
              <a:rPr lang="ru-RU" dirty="0" smtClean="0"/>
              <a:t> СОШ», МБОУ «</a:t>
            </a:r>
            <a:r>
              <a:rPr lang="ru-RU" dirty="0" err="1" smtClean="0"/>
              <a:t>Шипицынская</a:t>
            </a:r>
            <a:r>
              <a:rPr lang="ru-RU" dirty="0" smtClean="0"/>
              <a:t> </a:t>
            </a:r>
            <a:r>
              <a:rPr lang="ru-RU" dirty="0" smtClean="0"/>
              <a:t>СОШ» , МБОУ «</a:t>
            </a:r>
            <a:r>
              <a:rPr lang="ru-RU" dirty="0" err="1" smtClean="0"/>
              <a:t>Почекуевская</a:t>
            </a:r>
            <a:r>
              <a:rPr lang="ru-RU" dirty="0" smtClean="0"/>
              <a:t> СОШ» , МБОУ «</a:t>
            </a:r>
            <a:r>
              <a:rPr lang="ru-RU" dirty="0" err="1" smtClean="0"/>
              <a:t>Курносовская</a:t>
            </a:r>
            <a:r>
              <a:rPr lang="ru-RU" dirty="0" smtClean="0"/>
              <a:t>  СОШ», МБОУ «Могильно - </a:t>
            </a:r>
            <a:r>
              <a:rPr lang="ru-RU" dirty="0" err="1" smtClean="0"/>
              <a:t>Посельская</a:t>
            </a:r>
            <a:r>
              <a:rPr lang="ru-RU" dirty="0" smtClean="0"/>
              <a:t> СОШ» , МБОУ «</a:t>
            </a:r>
            <a:r>
              <a:rPr lang="ru-RU" dirty="0" err="1" smtClean="0"/>
              <a:t>Ингалинская</a:t>
            </a:r>
            <a:r>
              <a:rPr lang="ru-RU" dirty="0" smtClean="0"/>
              <a:t> СОШ» , МБОУ «</a:t>
            </a:r>
            <a:r>
              <a:rPr lang="ru-RU" dirty="0" err="1" smtClean="0"/>
              <a:t>Уленкульская</a:t>
            </a:r>
            <a:r>
              <a:rPr lang="ru-RU" dirty="0" smtClean="0"/>
              <a:t> СОШ», МБОУ «</a:t>
            </a:r>
            <a:r>
              <a:rPr lang="ru-RU" dirty="0" err="1" smtClean="0"/>
              <a:t>Новологиновкая</a:t>
            </a:r>
            <a:r>
              <a:rPr lang="ru-RU" dirty="0" smtClean="0"/>
              <a:t> СОШ» , МБОУ «</a:t>
            </a:r>
            <a:r>
              <a:rPr lang="ru-RU" dirty="0" err="1" smtClean="0"/>
              <a:t>Евгащинская</a:t>
            </a:r>
            <a:r>
              <a:rPr lang="ru-RU" dirty="0" smtClean="0"/>
              <a:t> СОШ» . Количество воспитанников по состоянию на 01.01.2021 составило 1314 чел. Количество групп 51</a:t>
            </a:r>
            <a:endParaRPr lang="ru-RU" dirty="0"/>
          </a:p>
        </p:txBody>
      </p:sp>
      <p:pic>
        <p:nvPicPr>
          <p:cNvPr id="2050" name="Picture 2" descr="http://ds1.bol.obr55.ru/images/slaider/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429000"/>
            <a:ext cx="3657600" cy="1295400"/>
          </a:xfrm>
          <a:prstGeom prst="rect">
            <a:avLst/>
          </a:prstGeom>
          <a:noFill/>
        </p:spPr>
      </p:pic>
      <p:pic>
        <p:nvPicPr>
          <p:cNvPr id="2052" name="Picture 4" descr="http://ds1.bol.obr55.ru/images/slaider/DSC07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267200"/>
            <a:ext cx="2971800" cy="1524000"/>
          </a:xfrm>
          <a:prstGeom prst="rect">
            <a:avLst/>
          </a:prstGeom>
          <a:noFill/>
        </p:spPr>
      </p:pic>
      <p:pic>
        <p:nvPicPr>
          <p:cNvPr id="2054" name="Picture 6" descr="http://ds1.bol.obr55.ru/images/%D1%84%D0%BE%D1%82%D0%BE%D0%B3%D0%B0%D0%BB%D0%B5%D1%80%D0%B5%D1%8F/2019_%D0%B3%D0%BE%D0%B4/%D0%BB%D0%B5%D1%82%D0%BE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800600"/>
            <a:ext cx="25908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640</TotalTime>
  <Words>2672</Words>
  <Application>Microsoft Office PowerPoint</Application>
  <PresentationFormat>Экран (4:3)</PresentationFormat>
  <Paragraphs>158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Слайд 1</vt:lpstr>
      <vt:lpstr>ОСНОВНЫЕ НОРМАТИВНЫЕ АКТЫ  В СООТВЕТСТВИИ С КОТОРЫМИ ОСУЩЕСТВЛЯЕТ СВОЮ ДЕЯТЕЛЬНОСТЬ СФЕРА ОБРАЗОВАНИЯ БОЛЬШЕРЕЧЕНСКОГО МУНИЦИПАЛЬНОГО РАЙОНА ОМСКОЙ ОБЛАСТИ</vt:lpstr>
      <vt:lpstr>Слайд 3</vt:lpstr>
      <vt:lpstr>    </vt:lpstr>
      <vt:lpstr>Слайд 5</vt:lpstr>
      <vt:lpstr>ДЛЯ УПРАВЛЕНИЯ ДОХОДАМИ И РАСХОДАМИ УЧРЕЖДЕНИЯ ФОРМИРУЕТСЯ ПЛАН ФИНАНСОВО – ХОЗЯЙСТВЕННОЙ ДЕЯТЕЛЬНОСТИ (ПФХД)</vt:lpstr>
      <vt:lpstr>Структура финансового обеспечения муниципального задания</vt:lpstr>
      <vt:lpstr>Бюджет отрасли «Образование» составляет 63,0 % в общем объеме бюджета Большереченского муниципального района Омской области. Муниципальной подпрограммой «Развитие образования Большереченского муниципального района Омской области. » 2020 - 2026годы предусмотрено финансирование на 2020год в объеме 460917,7 тыс. руб., в том числе по источникам:   </vt:lpstr>
      <vt:lpstr>Развитие дошкольного образования</vt:lpstr>
      <vt:lpstr>Слайд 10</vt:lpstr>
      <vt:lpstr>Слайд 11</vt:lpstr>
      <vt:lpstr>Слайд 12</vt:lpstr>
      <vt:lpstr>Слайд 13</vt:lpstr>
      <vt:lpstr>Слайд 14</vt:lpstr>
      <vt:lpstr>Слайд 15</vt:lpstr>
      <vt:lpstr>В 2020 году  по  основному  мероприятию  мероприятие  2. Развитие начального  общего, основного  общего, среднего   общего,  дополнительного  образования  в  общеобразовательных  организациях  Большереченского  муниципального  района  Омской  области  предусмотрено  финансирование  294775,7 тыс. руб . </vt:lpstr>
      <vt:lpstr>Слайд 17</vt:lpstr>
      <vt:lpstr>Слайд 18</vt:lpstr>
      <vt:lpstr>Слайд 19</vt:lpstr>
      <vt:lpstr>Слайд 20</vt:lpstr>
      <vt:lpstr>Реализация региональных проектов в сфере образования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HomePK</dc:creator>
  <cp:lastModifiedBy>Guseletova</cp:lastModifiedBy>
  <cp:revision>67</cp:revision>
  <dcterms:created xsi:type="dcterms:W3CDTF">2021-05-16T01:35:34Z</dcterms:created>
  <dcterms:modified xsi:type="dcterms:W3CDTF">2021-05-16T13:22:18Z</dcterms:modified>
</cp:coreProperties>
</file>