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Default Extension="vml" ContentType="application/vnd.openxmlformats-officedocument.vmlDrawing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charts/chart1.xml" ContentType="application/vnd.openxmlformats-officedocument.drawingml.chart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Default Extension="bin" ContentType="application/vnd.openxmlformats-officedocument.oleObject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3"/>
  </p:notesMasterIdLst>
  <p:sldIdLst>
    <p:sldId id="256" r:id="rId2"/>
    <p:sldId id="257" r:id="rId3"/>
    <p:sldId id="258" r:id="rId4"/>
    <p:sldId id="265" r:id="rId5"/>
    <p:sldId id="259" r:id="rId6"/>
    <p:sldId id="260" r:id="rId7"/>
    <p:sldId id="272" r:id="rId8"/>
    <p:sldId id="263" r:id="rId9"/>
    <p:sldId id="264" r:id="rId10"/>
    <p:sldId id="267" r:id="rId11"/>
    <p:sldId id="271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-173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0.11060058983345288"/>
          <c:y val="0.12800839589251994"/>
          <c:w val="0.79162567795497496"/>
          <c:h val="0.7540614534892952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 </a:t>
                    </a:r>
                    <a:r>
                      <a:rPr lang="en-US" dirty="0"/>
                      <a:t>83%</a:t>
                    </a:r>
                  </a:p>
                </c:rich>
              </c:tx>
              <c:showVal val="1"/>
              <c:showPercent val="1"/>
            </c:dLbl>
            <c:spPr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scene3d>
                <a:camera prst="orthographicFront"/>
                <a:lightRig rig="threePt" dir="t"/>
              </a:scene3d>
              <a:sp3d prstMaterial="plastic">
                <a:bevelT w="139700"/>
                <a:bevelB w="158750"/>
              </a:sp3d>
            </c:spPr>
            <c:showPercent val="1"/>
          </c:dLbls>
          <c:cat>
            <c:strRef>
              <c:f>Лист1!$A$2:$A$3</c:f>
              <c:strCache>
                <c:ptCount val="2"/>
                <c:pt idx="0">
                  <c:v>Предоставление услуг парикмахерскими и салонами красоты</c:v>
                </c:pt>
                <c:pt idx="1">
                  <c:v>Разведение КРС, производство сырого молока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188.9</c:v>
                </c:pt>
                <c:pt idx="1">
                  <c:v>902.5</c:v>
                </c:pt>
              </c:numCache>
            </c:numRef>
          </c:val>
        </c:ser>
      </c:pie3D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21C8E4-E96F-4958-A0FF-6C10F0F27063}" type="doc">
      <dgm:prSet loTypeId="urn:microsoft.com/office/officeart/2005/8/layout/list1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9CEEE3C-8C9C-43DE-A19C-C569E0B9DF66}">
      <dgm:prSet phldrT="[Текст]"/>
      <dgm:spPr>
        <a:effectLst>
          <a:glow rad="1016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endParaRPr lang="ru-RU" dirty="0" smtClean="0"/>
        </a:p>
        <a:p>
          <a:r>
            <a:rPr lang="ru-RU" dirty="0" smtClean="0"/>
            <a:t>Сохранение населения, здоровье и благополучие людей;</a:t>
          </a:r>
        </a:p>
        <a:p>
          <a:endParaRPr lang="ru-RU" dirty="0"/>
        </a:p>
      </dgm:t>
    </dgm:pt>
    <dgm:pt modelId="{9730CDBD-68C5-4B08-B423-4FF17E9F543F}" type="parTrans" cxnId="{4C44746E-92DB-483B-8FCF-0275DD5A5A8B}">
      <dgm:prSet/>
      <dgm:spPr/>
      <dgm:t>
        <a:bodyPr/>
        <a:lstStyle/>
        <a:p>
          <a:endParaRPr lang="ru-RU"/>
        </a:p>
      </dgm:t>
    </dgm:pt>
    <dgm:pt modelId="{B5F37C3A-D3AE-413C-B1B6-7D70D148D5C7}" type="sibTrans" cxnId="{4C44746E-92DB-483B-8FCF-0275DD5A5A8B}">
      <dgm:prSet/>
      <dgm:spPr/>
      <dgm:t>
        <a:bodyPr/>
        <a:lstStyle/>
        <a:p>
          <a:endParaRPr lang="ru-RU"/>
        </a:p>
      </dgm:t>
    </dgm:pt>
    <dgm:pt modelId="{04082C4A-B6EC-4F00-8A53-34C2759DB925}">
      <dgm:prSet/>
      <dgm:spPr>
        <a:effectLst>
          <a:glow rad="1016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r>
            <a:rPr lang="ru-RU" dirty="0" smtClean="0"/>
            <a:t> возможности для самореализации и развития талантов;</a:t>
          </a:r>
          <a:endParaRPr lang="ru-RU" dirty="0"/>
        </a:p>
      </dgm:t>
    </dgm:pt>
    <dgm:pt modelId="{FCF8520E-01CA-4377-917C-3E15C6DA013B}" type="parTrans" cxnId="{B41D0E21-6ED1-4E04-8612-ADBD8FB5001B}">
      <dgm:prSet/>
      <dgm:spPr/>
      <dgm:t>
        <a:bodyPr/>
        <a:lstStyle/>
        <a:p>
          <a:endParaRPr lang="ru-RU"/>
        </a:p>
      </dgm:t>
    </dgm:pt>
    <dgm:pt modelId="{765A57CE-07DB-4C8E-ADF4-A8983EE0B71F}" type="sibTrans" cxnId="{B41D0E21-6ED1-4E04-8612-ADBD8FB5001B}">
      <dgm:prSet/>
      <dgm:spPr/>
      <dgm:t>
        <a:bodyPr/>
        <a:lstStyle/>
        <a:p>
          <a:endParaRPr lang="ru-RU"/>
        </a:p>
      </dgm:t>
    </dgm:pt>
    <dgm:pt modelId="{BE063932-767C-4AD0-95A3-C29DE158B872}">
      <dgm:prSet/>
      <dgm:spPr>
        <a:effectLst>
          <a:glow rad="1397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r>
            <a:rPr lang="ru-RU" dirty="0" smtClean="0"/>
            <a:t>комфортная и безопасная среда для жизни;</a:t>
          </a:r>
          <a:endParaRPr lang="ru-RU" dirty="0"/>
        </a:p>
      </dgm:t>
    </dgm:pt>
    <dgm:pt modelId="{6A9B5FE5-117E-4C89-A9A3-C1A2F7077DC0}" type="parTrans" cxnId="{25BFA21D-4392-488A-8105-4E06A804684B}">
      <dgm:prSet/>
      <dgm:spPr/>
      <dgm:t>
        <a:bodyPr/>
        <a:lstStyle/>
        <a:p>
          <a:endParaRPr lang="ru-RU"/>
        </a:p>
      </dgm:t>
    </dgm:pt>
    <dgm:pt modelId="{A0BB0610-5E5E-478F-812A-B5421ED8E957}" type="sibTrans" cxnId="{25BFA21D-4392-488A-8105-4E06A804684B}">
      <dgm:prSet/>
      <dgm:spPr/>
      <dgm:t>
        <a:bodyPr/>
        <a:lstStyle/>
        <a:p>
          <a:endParaRPr lang="ru-RU"/>
        </a:p>
      </dgm:t>
    </dgm:pt>
    <dgm:pt modelId="{36AEA4C4-01B9-4EBB-897C-2E5A93F1AE00}">
      <dgm:prSet/>
      <dgm:spPr>
        <a:effectLst>
          <a:glow rad="1016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r>
            <a:rPr lang="ru-RU" dirty="0" smtClean="0"/>
            <a:t>достойный, эффективный труд и успешное предпринимательство;</a:t>
          </a:r>
          <a:endParaRPr lang="ru-RU" dirty="0"/>
        </a:p>
      </dgm:t>
    </dgm:pt>
    <dgm:pt modelId="{75D09F1D-1E1F-4D31-8E7E-CC2020AA9217}" type="parTrans" cxnId="{496CA0E0-65D3-431F-9C14-12C8CB1B83FA}">
      <dgm:prSet/>
      <dgm:spPr/>
      <dgm:t>
        <a:bodyPr/>
        <a:lstStyle/>
        <a:p>
          <a:endParaRPr lang="ru-RU"/>
        </a:p>
      </dgm:t>
    </dgm:pt>
    <dgm:pt modelId="{0C750AB6-35DD-4888-B7F4-B3345952D329}" type="sibTrans" cxnId="{496CA0E0-65D3-431F-9C14-12C8CB1B83FA}">
      <dgm:prSet/>
      <dgm:spPr/>
      <dgm:t>
        <a:bodyPr/>
        <a:lstStyle/>
        <a:p>
          <a:endParaRPr lang="ru-RU"/>
        </a:p>
      </dgm:t>
    </dgm:pt>
    <dgm:pt modelId="{155569F3-3643-449E-AEC5-F4B532A34548}">
      <dgm:prSet/>
      <dgm:spPr>
        <a:effectLst>
          <a:glow rad="1016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r>
            <a:rPr lang="ru-RU" dirty="0" smtClean="0"/>
            <a:t>цифровая трансформация.</a:t>
          </a:r>
          <a:endParaRPr lang="ru-RU" dirty="0"/>
        </a:p>
      </dgm:t>
    </dgm:pt>
    <dgm:pt modelId="{9E9298BF-14F7-45EC-A785-7233923D0F37}" type="parTrans" cxnId="{40966EB5-337E-4289-B81E-6D0569CF53FF}">
      <dgm:prSet/>
      <dgm:spPr/>
      <dgm:t>
        <a:bodyPr/>
        <a:lstStyle/>
        <a:p>
          <a:endParaRPr lang="ru-RU"/>
        </a:p>
      </dgm:t>
    </dgm:pt>
    <dgm:pt modelId="{E7FDCC5B-7755-4E6B-92E0-E9CD328A4EBA}" type="sibTrans" cxnId="{40966EB5-337E-4289-B81E-6D0569CF53FF}">
      <dgm:prSet/>
      <dgm:spPr/>
      <dgm:t>
        <a:bodyPr/>
        <a:lstStyle/>
        <a:p>
          <a:endParaRPr lang="ru-RU"/>
        </a:p>
      </dgm:t>
    </dgm:pt>
    <dgm:pt modelId="{740A5B4C-B886-4F15-B51D-C8D2785B1C86}" type="pres">
      <dgm:prSet presAssocID="{7E21C8E4-E96F-4958-A0FF-6C10F0F2706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A795457-5E88-4F9B-9A04-2A4B1BD488C2}" type="pres">
      <dgm:prSet presAssocID="{69CEEE3C-8C9C-43DE-A19C-C569E0B9DF66}" presName="parentLin" presStyleCnt="0"/>
      <dgm:spPr/>
    </dgm:pt>
    <dgm:pt modelId="{FB8BA389-B1B1-46A7-BE71-0801EF3DA083}" type="pres">
      <dgm:prSet presAssocID="{69CEEE3C-8C9C-43DE-A19C-C569E0B9DF66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BDDAE675-EE9A-42F7-A7E1-01B4F84D4322}" type="pres">
      <dgm:prSet presAssocID="{69CEEE3C-8C9C-43DE-A19C-C569E0B9DF66}" presName="parentText" presStyleLbl="node1" presStyleIdx="0" presStyleCnt="5" custScaleX="116092" custScaleY="8220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AA750F-0734-4165-82FD-816663E5A974}" type="pres">
      <dgm:prSet presAssocID="{69CEEE3C-8C9C-43DE-A19C-C569E0B9DF66}" presName="negativeSpace" presStyleCnt="0"/>
      <dgm:spPr/>
    </dgm:pt>
    <dgm:pt modelId="{835AA556-7674-4C5A-B403-1D7F156D5F8D}" type="pres">
      <dgm:prSet presAssocID="{69CEEE3C-8C9C-43DE-A19C-C569E0B9DF66}" presName="childText" presStyleLbl="conFgAcc1" presStyleIdx="0" presStyleCnt="5">
        <dgm:presLayoutVars>
          <dgm:bulletEnabled val="1"/>
        </dgm:presLayoutVars>
      </dgm:prSet>
      <dgm:spPr/>
    </dgm:pt>
    <dgm:pt modelId="{D943AC95-F8C2-4F70-8028-0EE82E9B6493}" type="pres">
      <dgm:prSet presAssocID="{B5F37C3A-D3AE-413C-B1B6-7D70D148D5C7}" presName="spaceBetweenRectangles" presStyleCnt="0"/>
      <dgm:spPr/>
    </dgm:pt>
    <dgm:pt modelId="{B3A6BDCE-6ABC-4FA1-8DEB-744E1AC92A2E}" type="pres">
      <dgm:prSet presAssocID="{04082C4A-B6EC-4F00-8A53-34C2759DB925}" presName="parentLin" presStyleCnt="0"/>
      <dgm:spPr/>
    </dgm:pt>
    <dgm:pt modelId="{65D9A37A-502A-464F-8B0E-402DE5840AEA}" type="pres">
      <dgm:prSet presAssocID="{04082C4A-B6EC-4F00-8A53-34C2759DB925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B34DA275-A777-48F7-BD89-445E260AD2F0}" type="pres">
      <dgm:prSet presAssocID="{04082C4A-B6EC-4F00-8A53-34C2759DB925}" presName="parentText" presStyleLbl="node1" presStyleIdx="1" presStyleCnt="5" custScaleX="10357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C3244E-0CA8-4D4B-A5CB-25788B233FBA}" type="pres">
      <dgm:prSet presAssocID="{04082C4A-B6EC-4F00-8A53-34C2759DB925}" presName="negativeSpace" presStyleCnt="0"/>
      <dgm:spPr/>
    </dgm:pt>
    <dgm:pt modelId="{BD672339-9D07-4EC1-A80F-071242ACC509}" type="pres">
      <dgm:prSet presAssocID="{04082C4A-B6EC-4F00-8A53-34C2759DB925}" presName="childText" presStyleLbl="conFgAcc1" presStyleIdx="1" presStyleCnt="5">
        <dgm:presLayoutVars>
          <dgm:bulletEnabled val="1"/>
        </dgm:presLayoutVars>
      </dgm:prSet>
      <dgm:spPr/>
    </dgm:pt>
    <dgm:pt modelId="{EA5F3D1E-68C2-4BDA-8DED-8185099E2B23}" type="pres">
      <dgm:prSet presAssocID="{765A57CE-07DB-4C8E-ADF4-A8983EE0B71F}" presName="spaceBetweenRectangles" presStyleCnt="0"/>
      <dgm:spPr/>
    </dgm:pt>
    <dgm:pt modelId="{8607CA1D-EEE0-423D-811B-67D174B6871E}" type="pres">
      <dgm:prSet presAssocID="{36AEA4C4-01B9-4EBB-897C-2E5A93F1AE00}" presName="parentLin" presStyleCnt="0"/>
      <dgm:spPr/>
    </dgm:pt>
    <dgm:pt modelId="{91CA631A-A88A-4572-9FA7-BB039B06866F}" type="pres">
      <dgm:prSet presAssocID="{36AEA4C4-01B9-4EBB-897C-2E5A93F1AE00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29FBB7FC-7BE6-48DF-B5D9-645F2F7C46A6}" type="pres">
      <dgm:prSet presAssocID="{36AEA4C4-01B9-4EBB-897C-2E5A93F1AE00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1D12D5-5127-4B0C-B66C-DF07CFAFBA8A}" type="pres">
      <dgm:prSet presAssocID="{36AEA4C4-01B9-4EBB-897C-2E5A93F1AE00}" presName="negativeSpace" presStyleCnt="0"/>
      <dgm:spPr/>
    </dgm:pt>
    <dgm:pt modelId="{337BDF89-CAF5-4DCD-8AFB-BDD1E3E2E4EF}" type="pres">
      <dgm:prSet presAssocID="{36AEA4C4-01B9-4EBB-897C-2E5A93F1AE00}" presName="childText" presStyleLbl="conFgAcc1" presStyleIdx="2" presStyleCnt="5">
        <dgm:presLayoutVars>
          <dgm:bulletEnabled val="1"/>
        </dgm:presLayoutVars>
      </dgm:prSet>
      <dgm:spPr/>
    </dgm:pt>
    <dgm:pt modelId="{2ADC3886-81F8-4BC5-B329-3829BEB407AF}" type="pres">
      <dgm:prSet presAssocID="{0C750AB6-35DD-4888-B7F4-B3345952D329}" presName="spaceBetweenRectangles" presStyleCnt="0"/>
      <dgm:spPr/>
    </dgm:pt>
    <dgm:pt modelId="{F07AE938-E9FA-4363-AC63-B63B9A4F9161}" type="pres">
      <dgm:prSet presAssocID="{BE063932-767C-4AD0-95A3-C29DE158B872}" presName="parentLin" presStyleCnt="0"/>
      <dgm:spPr/>
    </dgm:pt>
    <dgm:pt modelId="{657276DD-D95E-4879-80C2-BD995E5F9825}" type="pres">
      <dgm:prSet presAssocID="{BE063932-767C-4AD0-95A3-C29DE158B872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D9B75F14-7FCC-4FC9-B110-D00424768213}" type="pres">
      <dgm:prSet presAssocID="{BE063932-767C-4AD0-95A3-C29DE158B872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815772-2FC8-4DB2-97D5-43BBD1FA9DF6}" type="pres">
      <dgm:prSet presAssocID="{BE063932-767C-4AD0-95A3-C29DE158B872}" presName="negativeSpace" presStyleCnt="0"/>
      <dgm:spPr/>
    </dgm:pt>
    <dgm:pt modelId="{AA38EC2D-83AF-48EA-931E-C630915829E6}" type="pres">
      <dgm:prSet presAssocID="{BE063932-767C-4AD0-95A3-C29DE158B872}" presName="childText" presStyleLbl="conFgAcc1" presStyleIdx="3" presStyleCnt="5">
        <dgm:presLayoutVars>
          <dgm:bulletEnabled val="1"/>
        </dgm:presLayoutVars>
      </dgm:prSet>
      <dgm:spPr/>
    </dgm:pt>
    <dgm:pt modelId="{77ED7827-1CF7-4192-B43F-D9A828566B74}" type="pres">
      <dgm:prSet presAssocID="{A0BB0610-5E5E-478F-812A-B5421ED8E957}" presName="spaceBetweenRectangles" presStyleCnt="0"/>
      <dgm:spPr/>
    </dgm:pt>
    <dgm:pt modelId="{B52A7EAC-B193-4889-A57A-A3EF591CE186}" type="pres">
      <dgm:prSet presAssocID="{155569F3-3643-449E-AEC5-F4B532A34548}" presName="parentLin" presStyleCnt="0"/>
      <dgm:spPr/>
    </dgm:pt>
    <dgm:pt modelId="{01685770-F93E-4D37-A3D5-BC96F205CC5A}" type="pres">
      <dgm:prSet presAssocID="{155569F3-3643-449E-AEC5-F4B532A34548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97CA9AA4-D8FC-4FC8-96E1-8DCC3C675EF8}" type="pres">
      <dgm:prSet presAssocID="{155569F3-3643-449E-AEC5-F4B532A34548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F263C4-DCEE-487D-A95A-D2CEFC1AD4F4}" type="pres">
      <dgm:prSet presAssocID="{155569F3-3643-449E-AEC5-F4B532A34548}" presName="negativeSpace" presStyleCnt="0"/>
      <dgm:spPr/>
    </dgm:pt>
    <dgm:pt modelId="{B1B706C3-DE2A-437A-92F0-288298137E94}" type="pres">
      <dgm:prSet presAssocID="{155569F3-3643-449E-AEC5-F4B532A34548}" presName="childText" presStyleLbl="conFgAcc1" presStyleIdx="4" presStyleCnt="5" custLinFactNeighborX="126" custLinFactNeighborY="17153">
        <dgm:presLayoutVars>
          <dgm:bulletEnabled val="1"/>
        </dgm:presLayoutVars>
      </dgm:prSet>
      <dgm:spPr/>
    </dgm:pt>
  </dgm:ptLst>
  <dgm:cxnLst>
    <dgm:cxn modelId="{40966EB5-337E-4289-B81E-6D0569CF53FF}" srcId="{7E21C8E4-E96F-4958-A0FF-6C10F0F27063}" destId="{155569F3-3643-449E-AEC5-F4B532A34548}" srcOrd="4" destOrd="0" parTransId="{9E9298BF-14F7-45EC-A785-7233923D0F37}" sibTransId="{E7FDCC5B-7755-4E6B-92E0-E9CD328A4EBA}"/>
    <dgm:cxn modelId="{B41D0E21-6ED1-4E04-8612-ADBD8FB5001B}" srcId="{7E21C8E4-E96F-4958-A0FF-6C10F0F27063}" destId="{04082C4A-B6EC-4F00-8A53-34C2759DB925}" srcOrd="1" destOrd="0" parTransId="{FCF8520E-01CA-4377-917C-3E15C6DA013B}" sibTransId="{765A57CE-07DB-4C8E-ADF4-A8983EE0B71F}"/>
    <dgm:cxn modelId="{87ED241D-371B-4E3C-885A-E9E043AD69DF}" type="presOf" srcId="{36AEA4C4-01B9-4EBB-897C-2E5A93F1AE00}" destId="{29FBB7FC-7BE6-48DF-B5D9-645F2F7C46A6}" srcOrd="1" destOrd="0" presId="urn:microsoft.com/office/officeart/2005/8/layout/list1"/>
    <dgm:cxn modelId="{DE3CB52F-C3BC-48A7-82FC-00C8333574F9}" type="presOf" srcId="{7E21C8E4-E96F-4958-A0FF-6C10F0F27063}" destId="{740A5B4C-B886-4F15-B51D-C8D2785B1C86}" srcOrd="0" destOrd="0" presId="urn:microsoft.com/office/officeart/2005/8/layout/list1"/>
    <dgm:cxn modelId="{34DBEAC5-5439-41F6-9596-9F75EF148BC9}" type="presOf" srcId="{155569F3-3643-449E-AEC5-F4B532A34548}" destId="{97CA9AA4-D8FC-4FC8-96E1-8DCC3C675EF8}" srcOrd="1" destOrd="0" presId="urn:microsoft.com/office/officeart/2005/8/layout/list1"/>
    <dgm:cxn modelId="{496CA0E0-65D3-431F-9C14-12C8CB1B83FA}" srcId="{7E21C8E4-E96F-4958-A0FF-6C10F0F27063}" destId="{36AEA4C4-01B9-4EBB-897C-2E5A93F1AE00}" srcOrd="2" destOrd="0" parTransId="{75D09F1D-1E1F-4D31-8E7E-CC2020AA9217}" sibTransId="{0C750AB6-35DD-4888-B7F4-B3345952D329}"/>
    <dgm:cxn modelId="{CB4E5DAE-497B-4B2D-BCCA-EDF10428783A}" type="presOf" srcId="{04082C4A-B6EC-4F00-8A53-34C2759DB925}" destId="{65D9A37A-502A-464F-8B0E-402DE5840AEA}" srcOrd="0" destOrd="0" presId="urn:microsoft.com/office/officeart/2005/8/layout/list1"/>
    <dgm:cxn modelId="{17FA8068-2713-40F8-8F36-74E06376B83D}" type="presOf" srcId="{155569F3-3643-449E-AEC5-F4B532A34548}" destId="{01685770-F93E-4D37-A3D5-BC96F205CC5A}" srcOrd="0" destOrd="0" presId="urn:microsoft.com/office/officeart/2005/8/layout/list1"/>
    <dgm:cxn modelId="{4C44746E-92DB-483B-8FCF-0275DD5A5A8B}" srcId="{7E21C8E4-E96F-4958-A0FF-6C10F0F27063}" destId="{69CEEE3C-8C9C-43DE-A19C-C569E0B9DF66}" srcOrd="0" destOrd="0" parTransId="{9730CDBD-68C5-4B08-B423-4FF17E9F543F}" sibTransId="{B5F37C3A-D3AE-413C-B1B6-7D70D148D5C7}"/>
    <dgm:cxn modelId="{25BFA21D-4392-488A-8105-4E06A804684B}" srcId="{7E21C8E4-E96F-4958-A0FF-6C10F0F27063}" destId="{BE063932-767C-4AD0-95A3-C29DE158B872}" srcOrd="3" destOrd="0" parTransId="{6A9B5FE5-117E-4C89-A9A3-C1A2F7077DC0}" sibTransId="{A0BB0610-5E5E-478F-812A-B5421ED8E957}"/>
    <dgm:cxn modelId="{85BB43B4-C665-4E34-8B67-02A6D05940C3}" type="presOf" srcId="{BE063932-767C-4AD0-95A3-C29DE158B872}" destId="{657276DD-D95E-4879-80C2-BD995E5F9825}" srcOrd="0" destOrd="0" presId="urn:microsoft.com/office/officeart/2005/8/layout/list1"/>
    <dgm:cxn modelId="{D4855B66-525E-4451-B381-D753D6F7E5EB}" type="presOf" srcId="{69CEEE3C-8C9C-43DE-A19C-C569E0B9DF66}" destId="{BDDAE675-EE9A-42F7-A7E1-01B4F84D4322}" srcOrd="1" destOrd="0" presId="urn:microsoft.com/office/officeart/2005/8/layout/list1"/>
    <dgm:cxn modelId="{DE6C6506-C4B0-4720-8BF9-79B4EC487948}" type="presOf" srcId="{BE063932-767C-4AD0-95A3-C29DE158B872}" destId="{D9B75F14-7FCC-4FC9-B110-D00424768213}" srcOrd="1" destOrd="0" presId="urn:microsoft.com/office/officeart/2005/8/layout/list1"/>
    <dgm:cxn modelId="{E66ED642-9AF2-4DB1-8030-C65778B79479}" type="presOf" srcId="{69CEEE3C-8C9C-43DE-A19C-C569E0B9DF66}" destId="{FB8BA389-B1B1-46A7-BE71-0801EF3DA083}" srcOrd="0" destOrd="0" presId="urn:microsoft.com/office/officeart/2005/8/layout/list1"/>
    <dgm:cxn modelId="{20344D9D-34B8-4963-9BAA-38FAC3615E5A}" type="presOf" srcId="{36AEA4C4-01B9-4EBB-897C-2E5A93F1AE00}" destId="{91CA631A-A88A-4572-9FA7-BB039B06866F}" srcOrd="0" destOrd="0" presId="urn:microsoft.com/office/officeart/2005/8/layout/list1"/>
    <dgm:cxn modelId="{639DA811-756E-41D9-B4E2-A7992EDAAAE0}" type="presOf" srcId="{04082C4A-B6EC-4F00-8A53-34C2759DB925}" destId="{B34DA275-A777-48F7-BD89-445E260AD2F0}" srcOrd="1" destOrd="0" presId="urn:microsoft.com/office/officeart/2005/8/layout/list1"/>
    <dgm:cxn modelId="{11D7D200-2975-4B4C-A87B-26D77CCA96DB}" type="presParOf" srcId="{740A5B4C-B886-4F15-B51D-C8D2785B1C86}" destId="{5A795457-5E88-4F9B-9A04-2A4B1BD488C2}" srcOrd="0" destOrd="0" presId="urn:microsoft.com/office/officeart/2005/8/layout/list1"/>
    <dgm:cxn modelId="{4EE969D6-EAC0-4819-BE44-395EDBA5C711}" type="presParOf" srcId="{5A795457-5E88-4F9B-9A04-2A4B1BD488C2}" destId="{FB8BA389-B1B1-46A7-BE71-0801EF3DA083}" srcOrd="0" destOrd="0" presId="urn:microsoft.com/office/officeart/2005/8/layout/list1"/>
    <dgm:cxn modelId="{C0BDAA2A-29A8-4860-AF9F-9C166CB15D4F}" type="presParOf" srcId="{5A795457-5E88-4F9B-9A04-2A4B1BD488C2}" destId="{BDDAE675-EE9A-42F7-A7E1-01B4F84D4322}" srcOrd="1" destOrd="0" presId="urn:microsoft.com/office/officeart/2005/8/layout/list1"/>
    <dgm:cxn modelId="{76A7F703-D5A0-4ED7-8E74-3BA329AB90C4}" type="presParOf" srcId="{740A5B4C-B886-4F15-B51D-C8D2785B1C86}" destId="{A7AA750F-0734-4165-82FD-816663E5A974}" srcOrd="1" destOrd="0" presId="urn:microsoft.com/office/officeart/2005/8/layout/list1"/>
    <dgm:cxn modelId="{25271B8E-E15E-48FA-9C38-5484B7B89D3B}" type="presParOf" srcId="{740A5B4C-B886-4F15-B51D-C8D2785B1C86}" destId="{835AA556-7674-4C5A-B403-1D7F156D5F8D}" srcOrd="2" destOrd="0" presId="urn:microsoft.com/office/officeart/2005/8/layout/list1"/>
    <dgm:cxn modelId="{1B852F84-42B5-4282-8572-1F0FFAE09127}" type="presParOf" srcId="{740A5B4C-B886-4F15-B51D-C8D2785B1C86}" destId="{D943AC95-F8C2-4F70-8028-0EE82E9B6493}" srcOrd="3" destOrd="0" presId="urn:microsoft.com/office/officeart/2005/8/layout/list1"/>
    <dgm:cxn modelId="{DF0B60F1-2B7E-448A-856E-56A1FE1FA3AD}" type="presParOf" srcId="{740A5B4C-B886-4F15-B51D-C8D2785B1C86}" destId="{B3A6BDCE-6ABC-4FA1-8DEB-744E1AC92A2E}" srcOrd="4" destOrd="0" presId="urn:microsoft.com/office/officeart/2005/8/layout/list1"/>
    <dgm:cxn modelId="{7AD28A2A-A30B-4581-B85D-9E20654D8248}" type="presParOf" srcId="{B3A6BDCE-6ABC-4FA1-8DEB-744E1AC92A2E}" destId="{65D9A37A-502A-464F-8B0E-402DE5840AEA}" srcOrd="0" destOrd="0" presId="urn:microsoft.com/office/officeart/2005/8/layout/list1"/>
    <dgm:cxn modelId="{667202F5-403D-4538-9E40-94242F987287}" type="presParOf" srcId="{B3A6BDCE-6ABC-4FA1-8DEB-744E1AC92A2E}" destId="{B34DA275-A777-48F7-BD89-445E260AD2F0}" srcOrd="1" destOrd="0" presId="urn:microsoft.com/office/officeart/2005/8/layout/list1"/>
    <dgm:cxn modelId="{E7EA9038-405D-48B1-80FB-C89772D62228}" type="presParOf" srcId="{740A5B4C-B886-4F15-B51D-C8D2785B1C86}" destId="{ECC3244E-0CA8-4D4B-A5CB-25788B233FBA}" srcOrd="5" destOrd="0" presId="urn:microsoft.com/office/officeart/2005/8/layout/list1"/>
    <dgm:cxn modelId="{2E104B43-1BE6-47BB-961E-8ACDDBE0E08A}" type="presParOf" srcId="{740A5B4C-B886-4F15-B51D-C8D2785B1C86}" destId="{BD672339-9D07-4EC1-A80F-071242ACC509}" srcOrd="6" destOrd="0" presId="urn:microsoft.com/office/officeart/2005/8/layout/list1"/>
    <dgm:cxn modelId="{58116A7D-DDD7-4C6C-B6C4-00DE202A0922}" type="presParOf" srcId="{740A5B4C-B886-4F15-B51D-C8D2785B1C86}" destId="{EA5F3D1E-68C2-4BDA-8DED-8185099E2B23}" srcOrd="7" destOrd="0" presId="urn:microsoft.com/office/officeart/2005/8/layout/list1"/>
    <dgm:cxn modelId="{EDAD3E6B-2C67-47BE-B228-5302C873695B}" type="presParOf" srcId="{740A5B4C-B886-4F15-B51D-C8D2785B1C86}" destId="{8607CA1D-EEE0-423D-811B-67D174B6871E}" srcOrd="8" destOrd="0" presId="urn:microsoft.com/office/officeart/2005/8/layout/list1"/>
    <dgm:cxn modelId="{73067697-8625-42B0-B7E4-703F29AE086A}" type="presParOf" srcId="{8607CA1D-EEE0-423D-811B-67D174B6871E}" destId="{91CA631A-A88A-4572-9FA7-BB039B06866F}" srcOrd="0" destOrd="0" presId="urn:microsoft.com/office/officeart/2005/8/layout/list1"/>
    <dgm:cxn modelId="{4C6ABFBE-B100-4C41-8AAC-F0B07194C2E1}" type="presParOf" srcId="{8607CA1D-EEE0-423D-811B-67D174B6871E}" destId="{29FBB7FC-7BE6-48DF-B5D9-645F2F7C46A6}" srcOrd="1" destOrd="0" presId="urn:microsoft.com/office/officeart/2005/8/layout/list1"/>
    <dgm:cxn modelId="{BA919D19-F3CD-408F-8CB5-E552BD0575B0}" type="presParOf" srcId="{740A5B4C-B886-4F15-B51D-C8D2785B1C86}" destId="{8C1D12D5-5127-4B0C-B66C-DF07CFAFBA8A}" srcOrd="9" destOrd="0" presId="urn:microsoft.com/office/officeart/2005/8/layout/list1"/>
    <dgm:cxn modelId="{14FACBD3-7D61-4222-A774-7411E9A24841}" type="presParOf" srcId="{740A5B4C-B886-4F15-B51D-C8D2785B1C86}" destId="{337BDF89-CAF5-4DCD-8AFB-BDD1E3E2E4EF}" srcOrd="10" destOrd="0" presId="urn:microsoft.com/office/officeart/2005/8/layout/list1"/>
    <dgm:cxn modelId="{A2C4B2F5-3A60-4E4C-B8A9-5AA1B040E955}" type="presParOf" srcId="{740A5B4C-B886-4F15-B51D-C8D2785B1C86}" destId="{2ADC3886-81F8-4BC5-B329-3829BEB407AF}" srcOrd="11" destOrd="0" presId="urn:microsoft.com/office/officeart/2005/8/layout/list1"/>
    <dgm:cxn modelId="{79B10DC8-B9FF-436C-8DA9-93C998B48BA4}" type="presParOf" srcId="{740A5B4C-B886-4F15-B51D-C8D2785B1C86}" destId="{F07AE938-E9FA-4363-AC63-B63B9A4F9161}" srcOrd="12" destOrd="0" presId="urn:microsoft.com/office/officeart/2005/8/layout/list1"/>
    <dgm:cxn modelId="{6C00B401-F7F2-4DA8-B5A2-D3BEA02EA7A2}" type="presParOf" srcId="{F07AE938-E9FA-4363-AC63-B63B9A4F9161}" destId="{657276DD-D95E-4879-80C2-BD995E5F9825}" srcOrd="0" destOrd="0" presId="urn:microsoft.com/office/officeart/2005/8/layout/list1"/>
    <dgm:cxn modelId="{40121DE4-63F3-4630-BBEB-A1C1744D1208}" type="presParOf" srcId="{F07AE938-E9FA-4363-AC63-B63B9A4F9161}" destId="{D9B75F14-7FCC-4FC9-B110-D00424768213}" srcOrd="1" destOrd="0" presId="urn:microsoft.com/office/officeart/2005/8/layout/list1"/>
    <dgm:cxn modelId="{11D4D3B7-FBE2-4227-A15D-518B33827264}" type="presParOf" srcId="{740A5B4C-B886-4F15-B51D-C8D2785B1C86}" destId="{F3815772-2FC8-4DB2-97D5-43BBD1FA9DF6}" srcOrd="13" destOrd="0" presId="urn:microsoft.com/office/officeart/2005/8/layout/list1"/>
    <dgm:cxn modelId="{A07697A7-3680-4003-9D42-2ED020F1C58F}" type="presParOf" srcId="{740A5B4C-B886-4F15-B51D-C8D2785B1C86}" destId="{AA38EC2D-83AF-48EA-931E-C630915829E6}" srcOrd="14" destOrd="0" presId="urn:microsoft.com/office/officeart/2005/8/layout/list1"/>
    <dgm:cxn modelId="{9A3B3D67-7301-481D-BE8A-C6A494A7CEF6}" type="presParOf" srcId="{740A5B4C-B886-4F15-B51D-C8D2785B1C86}" destId="{77ED7827-1CF7-4192-B43F-D9A828566B74}" srcOrd="15" destOrd="0" presId="urn:microsoft.com/office/officeart/2005/8/layout/list1"/>
    <dgm:cxn modelId="{7B8DD91A-2CE9-4621-83A3-46B828C26666}" type="presParOf" srcId="{740A5B4C-B886-4F15-B51D-C8D2785B1C86}" destId="{B52A7EAC-B193-4889-A57A-A3EF591CE186}" srcOrd="16" destOrd="0" presId="urn:microsoft.com/office/officeart/2005/8/layout/list1"/>
    <dgm:cxn modelId="{7DB74002-F9B5-43E7-9DED-DEB36D8792D9}" type="presParOf" srcId="{B52A7EAC-B193-4889-A57A-A3EF591CE186}" destId="{01685770-F93E-4D37-A3D5-BC96F205CC5A}" srcOrd="0" destOrd="0" presId="urn:microsoft.com/office/officeart/2005/8/layout/list1"/>
    <dgm:cxn modelId="{43885ABA-71C7-4DFD-AC32-95B2CEFF6015}" type="presParOf" srcId="{B52A7EAC-B193-4889-A57A-A3EF591CE186}" destId="{97CA9AA4-D8FC-4FC8-96E1-8DCC3C675EF8}" srcOrd="1" destOrd="0" presId="urn:microsoft.com/office/officeart/2005/8/layout/list1"/>
    <dgm:cxn modelId="{3D46AD52-74EC-4A34-A646-D26B0FCE3335}" type="presParOf" srcId="{740A5B4C-B886-4F15-B51D-C8D2785B1C86}" destId="{01F263C4-DCEE-487D-A95A-D2CEFC1AD4F4}" srcOrd="17" destOrd="0" presId="urn:microsoft.com/office/officeart/2005/8/layout/list1"/>
    <dgm:cxn modelId="{805C19F6-B51D-4408-9936-0D177BCCC52B}" type="presParOf" srcId="{740A5B4C-B886-4F15-B51D-C8D2785B1C86}" destId="{B1B706C3-DE2A-437A-92F0-288298137E94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7AB9945-773C-41BE-8F99-8231A122F71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ED3BAF9-BAB7-4A0D-90B3-537A38B87AED}" type="pres">
      <dgm:prSet presAssocID="{77AB9945-773C-41BE-8F99-8231A122F71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F727C9A8-64B4-4DE4-91E9-BE28A7D860EF}" type="presOf" srcId="{77AB9945-773C-41BE-8F99-8231A122F71C}" destId="{3ED3BAF9-BAB7-4A0D-90B3-537A38B87AE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D65A2CA-836B-456A-B553-542E1F5A4DE9}" type="doc">
      <dgm:prSet loTypeId="urn:microsoft.com/office/officeart/2005/8/layout/vProcess5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1846DE4-693E-4E55-BF01-AA3459365C0F}">
      <dgm:prSet phldrT="[Текст]"/>
      <dgm:spPr/>
      <dgm:t>
        <a:bodyPr/>
        <a:lstStyle/>
        <a:p>
          <a:r>
            <a:rPr lang="ru-RU" dirty="0" smtClean="0"/>
            <a:t>Подача заявок, документов для участия в мероприятиях нацпроекта в субъект РФ</a:t>
          </a:r>
          <a:endParaRPr lang="ru-RU" dirty="0"/>
        </a:p>
      </dgm:t>
    </dgm:pt>
    <dgm:pt modelId="{E6F66225-F331-456E-A4BC-2EBCA03A7DCA}" type="parTrans" cxnId="{91660F96-6B3D-44F0-BC1F-C6218C65A6FB}">
      <dgm:prSet/>
      <dgm:spPr/>
      <dgm:t>
        <a:bodyPr/>
        <a:lstStyle/>
        <a:p>
          <a:endParaRPr lang="ru-RU"/>
        </a:p>
      </dgm:t>
    </dgm:pt>
    <dgm:pt modelId="{08360C51-385E-4A57-9290-E30098DDD1F7}" type="sibTrans" cxnId="{91660F96-6B3D-44F0-BC1F-C6218C65A6FB}">
      <dgm:prSet/>
      <dgm:spPr/>
      <dgm:t>
        <a:bodyPr/>
        <a:lstStyle/>
        <a:p>
          <a:endParaRPr lang="ru-RU"/>
        </a:p>
      </dgm:t>
    </dgm:pt>
    <dgm:pt modelId="{4E6F7839-5B2E-41A6-B4D7-DE87E54C9161}">
      <dgm:prSet phldrT="[Текст]"/>
      <dgm:spPr/>
      <dgm:t>
        <a:bodyPr/>
        <a:lstStyle/>
        <a:p>
          <a:r>
            <a:rPr lang="ru-RU" dirty="0" smtClean="0"/>
            <a:t>Рассмотрение заявок субъектом РФ. Принятие решения</a:t>
          </a:r>
          <a:endParaRPr lang="ru-RU" dirty="0"/>
        </a:p>
      </dgm:t>
    </dgm:pt>
    <dgm:pt modelId="{96A2D4DD-C408-4742-9E2F-AE4E4B923E96}" type="parTrans" cxnId="{FA714FAA-69C2-4A0E-81B6-4F7385D118CA}">
      <dgm:prSet/>
      <dgm:spPr/>
      <dgm:t>
        <a:bodyPr/>
        <a:lstStyle/>
        <a:p>
          <a:endParaRPr lang="ru-RU"/>
        </a:p>
      </dgm:t>
    </dgm:pt>
    <dgm:pt modelId="{EBF4A9A5-14EF-4FAE-BB5F-F0D833CB4AB6}" type="sibTrans" cxnId="{FA714FAA-69C2-4A0E-81B6-4F7385D118CA}">
      <dgm:prSet/>
      <dgm:spPr/>
      <dgm:t>
        <a:bodyPr/>
        <a:lstStyle/>
        <a:p>
          <a:endParaRPr lang="ru-RU"/>
        </a:p>
      </dgm:t>
    </dgm:pt>
    <dgm:pt modelId="{B410A099-0A0A-44A9-BFE5-BF7AD45477C1}">
      <dgm:prSet phldrT="[Текст]"/>
      <dgm:spPr/>
      <dgm:t>
        <a:bodyPr/>
        <a:lstStyle/>
        <a:p>
          <a:r>
            <a:rPr lang="ru-RU" dirty="0" smtClean="0"/>
            <a:t>Выделение бюджетных средств муниципальному образованию (в случае принятия положительного решения)</a:t>
          </a:r>
          <a:endParaRPr lang="ru-RU" dirty="0"/>
        </a:p>
      </dgm:t>
    </dgm:pt>
    <dgm:pt modelId="{2B8C41B8-48CD-4B62-B4B4-F31C31919409}" type="parTrans" cxnId="{FF81BD28-4237-4002-8452-A4BF73A5F357}">
      <dgm:prSet/>
      <dgm:spPr/>
      <dgm:t>
        <a:bodyPr/>
        <a:lstStyle/>
        <a:p>
          <a:endParaRPr lang="ru-RU"/>
        </a:p>
      </dgm:t>
    </dgm:pt>
    <dgm:pt modelId="{9E38D22F-2F43-485C-90CD-2381799279AA}" type="sibTrans" cxnId="{FF81BD28-4237-4002-8452-A4BF73A5F357}">
      <dgm:prSet/>
      <dgm:spPr/>
      <dgm:t>
        <a:bodyPr/>
        <a:lstStyle/>
        <a:p>
          <a:endParaRPr lang="ru-RU"/>
        </a:p>
      </dgm:t>
    </dgm:pt>
    <dgm:pt modelId="{8A653700-4436-4BCA-B6B5-F3167A8A82A4}">
      <dgm:prSet phldrT="[Текст]"/>
      <dgm:spPr/>
      <dgm:t>
        <a:bodyPr/>
        <a:lstStyle/>
        <a:p>
          <a:r>
            <a:rPr lang="ru-RU" dirty="0" smtClean="0"/>
            <a:t>Реализация мероприятия (Заключение контрактов, выполнение и приемка работ)</a:t>
          </a:r>
          <a:endParaRPr lang="ru-RU" dirty="0"/>
        </a:p>
      </dgm:t>
    </dgm:pt>
    <dgm:pt modelId="{1EA1BAD4-E17D-412C-B4E4-348880114994}" type="parTrans" cxnId="{C9CE4FDC-E1CC-4255-9EBA-B2FE6F8A7BD3}">
      <dgm:prSet/>
      <dgm:spPr/>
      <dgm:t>
        <a:bodyPr/>
        <a:lstStyle/>
        <a:p>
          <a:endParaRPr lang="ru-RU"/>
        </a:p>
      </dgm:t>
    </dgm:pt>
    <dgm:pt modelId="{765228BC-2775-4549-9FDF-7768D6BB9D8E}" type="sibTrans" cxnId="{C9CE4FDC-E1CC-4255-9EBA-B2FE6F8A7BD3}">
      <dgm:prSet/>
      <dgm:spPr/>
      <dgm:t>
        <a:bodyPr/>
        <a:lstStyle/>
        <a:p>
          <a:endParaRPr lang="ru-RU"/>
        </a:p>
      </dgm:t>
    </dgm:pt>
    <dgm:pt modelId="{9AD73E51-3FE9-49E7-BC5F-DF959D082764}">
      <dgm:prSet/>
      <dgm:spPr/>
      <dgm:t>
        <a:bodyPr/>
        <a:lstStyle/>
        <a:p>
          <a:r>
            <a:rPr lang="ru-RU" dirty="0" smtClean="0"/>
            <a:t>Отчет о реализации мероприятия, достижении целевых показателей в субъект РФ</a:t>
          </a:r>
          <a:endParaRPr lang="ru-RU" dirty="0"/>
        </a:p>
      </dgm:t>
    </dgm:pt>
    <dgm:pt modelId="{2184DC75-CC54-4DB7-A9A3-5E4E9DE9532C}" type="parTrans" cxnId="{E038BE6F-8C9D-4262-A764-BC9F71751135}">
      <dgm:prSet/>
      <dgm:spPr/>
      <dgm:t>
        <a:bodyPr/>
        <a:lstStyle/>
        <a:p>
          <a:endParaRPr lang="ru-RU"/>
        </a:p>
      </dgm:t>
    </dgm:pt>
    <dgm:pt modelId="{E2F6EAE4-96CE-43A3-A76A-EDCB6FBAB235}" type="sibTrans" cxnId="{E038BE6F-8C9D-4262-A764-BC9F71751135}">
      <dgm:prSet/>
      <dgm:spPr/>
      <dgm:t>
        <a:bodyPr/>
        <a:lstStyle/>
        <a:p>
          <a:endParaRPr lang="ru-RU"/>
        </a:p>
      </dgm:t>
    </dgm:pt>
    <dgm:pt modelId="{B3488C7E-C298-4D99-917B-51DF1DC97E53}" type="pres">
      <dgm:prSet presAssocID="{2D65A2CA-836B-456A-B553-542E1F5A4DE9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658CA7F-9B4B-456C-BC10-68EA0C260F14}" type="pres">
      <dgm:prSet presAssocID="{2D65A2CA-836B-456A-B553-542E1F5A4DE9}" presName="dummyMaxCanvas" presStyleCnt="0">
        <dgm:presLayoutVars/>
      </dgm:prSet>
      <dgm:spPr/>
    </dgm:pt>
    <dgm:pt modelId="{24E725D5-5256-402B-AFFA-EC72A1D83FB1}" type="pres">
      <dgm:prSet presAssocID="{2D65A2CA-836B-456A-B553-542E1F5A4DE9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EF1F86-7CE1-4E51-BB7C-5F4EEDD2E600}" type="pres">
      <dgm:prSet presAssocID="{2D65A2CA-836B-456A-B553-542E1F5A4DE9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931546-B2FE-4E0E-B155-0D6DCBB8CFE9}" type="pres">
      <dgm:prSet presAssocID="{2D65A2CA-836B-456A-B553-542E1F5A4DE9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B0EF36-960D-47BB-AF24-A28BB5052E74}" type="pres">
      <dgm:prSet presAssocID="{2D65A2CA-836B-456A-B553-542E1F5A4DE9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484BAE-9EFD-44B5-BAE2-874C7851E703}" type="pres">
      <dgm:prSet presAssocID="{2D65A2CA-836B-456A-B553-542E1F5A4DE9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CBA0F6-E008-4133-9941-2F9C60D5CA03}" type="pres">
      <dgm:prSet presAssocID="{2D65A2CA-836B-456A-B553-542E1F5A4DE9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394416-C463-4A31-A52E-3B9E168AA32F}" type="pres">
      <dgm:prSet presAssocID="{2D65A2CA-836B-456A-B553-542E1F5A4DE9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64DD63-4DAA-4435-B8B2-306302BBAF08}" type="pres">
      <dgm:prSet presAssocID="{2D65A2CA-836B-456A-B553-542E1F5A4DE9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68E412-7C85-4821-A8C2-15885DC9ADBB}" type="pres">
      <dgm:prSet presAssocID="{2D65A2CA-836B-456A-B553-542E1F5A4DE9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468B29-4611-45DE-81F6-6AC557025F48}" type="pres">
      <dgm:prSet presAssocID="{2D65A2CA-836B-456A-B553-542E1F5A4DE9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65E075-5107-459F-B73A-A31E73957685}" type="pres">
      <dgm:prSet presAssocID="{2D65A2CA-836B-456A-B553-542E1F5A4DE9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A76F76-F5E7-4ACB-86ED-5835B579F0BE}" type="pres">
      <dgm:prSet presAssocID="{2D65A2CA-836B-456A-B553-542E1F5A4DE9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FBEE50-C12B-4618-B17F-79D49124B287}" type="pres">
      <dgm:prSet presAssocID="{2D65A2CA-836B-456A-B553-542E1F5A4DE9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F0E16D-D089-4C82-92F5-EF4649769E0C}" type="pres">
      <dgm:prSet presAssocID="{2D65A2CA-836B-456A-B553-542E1F5A4DE9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B3215BF-AAF7-4C30-A5F1-2BD1D2EB162F}" type="presOf" srcId="{8A653700-4436-4BCA-B6B5-F3167A8A82A4}" destId="{EDB0EF36-960D-47BB-AF24-A28BB5052E74}" srcOrd="0" destOrd="0" presId="urn:microsoft.com/office/officeart/2005/8/layout/vProcess5"/>
    <dgm:cxn modelId="{E038BE6F-8C9D-4262-A764-BC9F71751135}" srcId="{2D65A2CA-836B-456A-B553-542E1F5A4DE9}" destId="{9AD73E51-3FE9-49E7-BC5F-DF959D082764}" srcOrd="4" destOrd="0" parTransId="{2184DC75-CC54-4DB7-A9A3-5E4E9DE9532C}" sibTransId="{E2F6EAE4-96CE-43A3-A76A-EDCB6FBAB235}"/>
    <dgm:cxn modelId="{91E56B9D-10AC-4D6A-865B-03EB657EC4AC}" type="presOf" srcId="{765228BC-2775-4549-9FDF-7768D6BB9D8E}" destId="{4468E412-7C85-4821-A8C2-15885DC9ADBB}" srcOrd="0" destOrd="0" presId="urn:microsoft.com/office/officeart/2005/8/layout/vProcess5"/>
    <dgm:cxn modelId="{1E3982E6-B560-4F4F-81D3-6454878AEFF5}" type="presOf" srcId="{C1846DE4-693E-4E55-BF01-AA3459365C0F}" destId="{0B468B29-4611-45DE-81F6-6AC557025F48}" srcOrd="1" destOrd="0" presId="urn:microsoft.com/office/officeart/2005/8/layout/vProcess5"/>
    <dgm:cxn modelId="{6A272072-D06B-4066-A0F5-4609EEB1D5E7}" type="presOf" srcId="{9AD73E51-3FE9-49E7-BC5F-DF959D082764}" destId="{9B484BAE-9EFD-44B5-BAE2-874C7851E703}" srcOrd="0" destOrd="0" presId="urn:microsoft.com/office/officeart/2005/8/layout/vProcess5"/>
    <dgm:cxn modelId="{832DF34F-9044-4095-A235-3FB023A3EE7B}" type="presOf" srcId="{4E6F7839-5B2E-41A6-B4D7-DE87E54C9161}" destId="{7A65E075-5107-459F-B73A-A31E73957685}" srcOrd="1" destOrd="0" presId="urn:microsoft.com/office/officeart/2005/8/layout/vProcess5"/>
    <dgm:cxn modelId="{DDE656A3-F4D1-4ACB-AF7C-0EA26E59F6E3}" type="presOf" srcId="{C1846DE4-693E-4E55-BF01-AA3459365C0F}" destId="{24E725D5-5256-402B-AFFA-EC72A1D83FB1}" srcOrd="0" destOrd="0" presId="urn:microsoft.com/office/officeart/2005/8/layout/vProcess5"/>
    <dgm:cxn modelId="{2C3A876C-A1DA-4DC4-8E90-72D0E00AE6D5}" type="presOf" srcId="{2D65A2CA-836B-456A-B553-542E1F5A4DE9}" destId="{B3488C7E-C298-4D99-917B-51DF1DC97E53}" srcOrd="0" destOrd="0" presId="urn:microsoft.com/office/officeart/2005/8/layout/vProcess5"/>
    <dgm:cxn modelId="{FF81BD28-4237-4002-8452-A4BF73A5F357}" srcId="{2D65A2CA-836B-456A-B553-542E1F5A4DE9}" destId="{B410A099-0A0A-44A9-BFE5-BF7AD45477C1}" srcOrd="2" destOrd="0" parTransId="{2B8C41B8-48CD-4B62-B4B4-F31C31919409}" sibTransId="{9E38D22F-2F43-485C-90CD-2381799279AA}"/>
    <dgm:cxn modelId="{B5007089-FD47-4AD9-A392-699C0E8211BD}" type="presOf" srcId="{EBF4A9A5-14EF-4FAE-BB5F-F0D833CB4AB6}" destId="{4F394416-C463-4A31-A52E-3B9E168AA32F}" srcOrd="0" destOrd="0" presId="urn:microsoft.com/office/officeart/2005/8/layout/vProcess5"/>
    <dgm:cxn modelId="{811D21DB-F7E1-49E3-BAB5-9801BB4BBB26}" type="presOf" srcId="{9AD73E51-3FE9-49E7-BC5F-DF959D082764}" destId="{A9F0E16D-D089-4C82-92F5-EF4649769E0C}" srcOrd="1" destOrd="0" presId="urn:microsoft.com/office/officeart/2005/8/layout/vProcess5"/>
    <dgm:cxn modelId="{C9CE4FDC-E1CC-4255-9EBA-B2FE6F8A7BD3}" srcId="{2D65A2CA-836B-456A-B553-542E1F5A4DE9}" destId="{8A653700-4436-4BCA-B6B5-F3167A8A82A4}" srcOrd="3" destOrd="0" parTransId="{1EA1BAD4-E17D-412C-B4E4-348880114994}" sibTransId="{765228BC-2775-4549-9FDF-7768D6BB9D8E}"/>
    <dgm:cxn modelId="{F78333FD-6E6C-429D-89F9-E586C0607FAB}" type="presOf" srcId="{4E6F7839-5B2E-41A6-B4D7-DE87E54C9161}" destId="{42EF1F86-7CE1-4E51-BB7C-5F4EEDD2E600}" srcOrd="0" destOrd="0" presId="urn:microsoft.com/office/officeart/2005/8/layout/vProcess5"/>
    <dgm:cxn modelId="{5109BCAA-CEB9-462F-A2E9-857E3F79F828}" type="presOf" srcId="{08360C51-385E-4A57-9290-E30098DDD1F7}" destId="{D7CBA0F6-E008-4133-9941-2F9C60D5CA03}" srcOrd="0" destOrd="0" presId="urn:microsoft.com/office/officeart/2005/8/layout/vProcess5"/>
    <dgm:cxn modelId="{FA714FAA-69C2-4A0E-81B6-4F7385D118CA}" srcId="{2D65A2CA-836B-456A-B553-542E1F5A4DE9}" destId="{4E6F7839-5B2E-41A6-B4D7-DE87E54C9161}" srcOrd="1" destOrd="0" parTransId="{96A2D4DD-C408-4742-9E2F-AE4E4B923E96}" sibTransId="{EBF4A9A5-14EF-4FAE-BB5F-F0D833CB4AB6}"/>
    <dgm:cxn modelId="{7E8BCEFD-5F7A-4012-A5A0-1A086808725D}" type="presOf" srcId="{B410A099-0A0A-44A9-BFE5-BF7AD45477C1}" destId="{03A76F76-F5E7-4ACB-86ED-5835B579F0BE}" srcOrd="1" destOrd="0" presId="urn:microsoft.com/office/officeart/2005/8/layout/vProcess5"/>
    <dgm:cxn modelId="{9E2D406C-EE88-4217-80EB-60B6A05E2E8F}" type="presOf" srcId="{8A653700-4436-4BCA-B6B5-F3167A8A82A4}" destId="{4DFBEE50-C12B-4618-B17F-79D49124B287}" srcOrd="1" destOrd="0" presId="urn:microsoft.com/office/officeart/2005/8/layout/vProcess5"/>
    <dgm:cxn modelId="{91660F96-6B3D-44F0-BC1F-C6218C65A6FB}" srcId="{2D65A2CA-836B-456A-B553-542E1F5A4DE9}" destId="{C1846DE4-693E-4E55-BF01-AA3459365C0F}" srcOrd="0" destOrd="0" parTransId="{E6F66225-F331-456E-A4BC-2EBCA03A7DCA}" sibTransId="{08360C51-385E-4A57-9290-E30098DDD1F7}"/>
    <dgm:cxn modelId="{196FB718-FBD4-41D0-BD2B-9088D9DBC36F}" type="presOf" srcId="{9E38D22F-2F43-485C-90CD-2381799279AA}" destId="{0864DD63-4DAA-4435-B8B2-306302BBAF08}" srcOrd="0" destOrd="0" presId="urn:microsoft.com/office/officeart/2005/8/layout/vProcess5"/>
    <dgm:cxn modelId="{4E334C19-A159-4F0B-82E4-730F2FB013C5}" type="presOf" srcId="{B410A099-0A0A-44A9-BFE5-BF7AD45477C1}" destId="{3A931546-B2FE-4E0E-B155-0D6DCBB8CFE9}" srcOrd="0" destOrd="0" presId="urn:microsoft.com/office/officeart/2005/8/layout/vProcess5"/>
    <dgm:cxn modelId="{44959B4D-7093-46BF-A8D4-307C5B25FEC4}" type="presParOf" srcId="{B3488C7E-C298-4D99-917B-51DF1DC97E53}" destId="{A658CA7F-9B4B-456C-BC10-68EA0C260F14}" srcOrd="0" destOrd="0" presId="urn:microsoft.com/office/officeart/2005/8/layout/vProcess5"/>
    <dgm:cxn modelId="{0DEA9784-1ADA-4FD9-8EF7-4B307B35FD58}" type="presParOf" srcId="{B3488C7E-C298-4D99-917B-51DF1DC97E53}" destId="{24E725D5-5256-402B-AFFA-EC72A1D83FB1}" srcOrd="1" destOrd="0" presId="urn:microsoft.com/office/officeart/2005/8/layout/vProcess5"/>
    <dgm:cxn modelId="{0FF62E01-7575-4D16-B05F-80EB2D721B3D}" type="presParOf" srcId="{B3488C7E-C298-4D99-917B-51DF1DC97E53}" destId="{42EF1F86-7CE1-4E51-BB7C-5F4EEDD2E600}" srcOrd="2" destOrd="0" presId="urn:microsoft.com/office/officeart/2005/8/layout/vProcess5"/>
    <dgm:cxn modelId="{700572EE-06D3-4EBB-A20D-E9CEC251397E}" type="presParOf" srcId="{B3488C7E-C298-4D99-917B-51DF1DC97E53}" destId="{3A931546-B2FE-4E0E-B155-0D6DCBB8CFE9}" srcOrd="3" destOrd="0" presId="urn:microsoft.com/office/officeart/2005/8/layout/vProcess5"/>
    <dgm:cxn modelId="{8F819804-DCE5-49A5-89F9-0DFD6A4FE881}" type="presParOf" srcId="{B3488C7E-C298-4D99-917B-51DF1DC97E53}" destId="{EDB0EF36-960D-47BB-AF24-A28BB5052E74}" srcOrd="4" destOrd="0" presId="urn:microsoft.com/office/officeart/2005/8/layout/vProcess5"/>
    <dgm:cxn modelId="{E10D033F-F8E5-4D60-8499-7ECCA2EB72D5}" type="presParOf" srcId="{B3488C7E-C298-4D99-917B-51DF1DC97E53}" destId="{9B484BAE-9EFD-44B5-BAE2-874C7851E703}" srcOrd="5" destOrd="0" presId="urn:microsoft.com/office/officeart/2005/8/layout/vProcess5"/>
    <dgm:cxn modelId="{E4733D20-9F76-4F99-983A-C0B12943E4A9}" type="presParOf" srcId="{B3488C7E-C298-4D99-917B-51DF1DC97E53}" destId="{D7CBA0F6-E008-4133-9941-2F9C60D5CA03}" srcOrd="6" destOrd="0" presId="urn:microsoft.com/office/officeart/2005/8/layout/vProcess5"/>
    <dgm:cxn modelId="{1589748D-E59C-4B96-81F1-B68CA309CFE2}" type="presParOf" srcId="{B3488C7E-C298-4D99-917B-51DF1DC97E53}" destId="{4F394416-C463-4A31-A52E-3B9E168AA32F}" srcOrd="7" destOrd="0" presId="urn:microsoft.com/office/officeart/2005/8/layout/vProcess5"/>
    <dgm:cxn modelId="{A29DEAE8-3F19-4BD8-8081-DC18EA3257E4}" type="presParOf" srcId="{B3488C7E-C298-4D99-917B-51DF1DC97E53}" destId="{0864DD63-4DAA-4435-B8B2-306302BBAF08}" srcOrd="8" destOrd="0" presId="urn:microsoft.com/office/officeart/2005/8/layout/vProcess5"/>
    <dgm:cxn modelId="{4D0A3083-2563-4C62-B5DA-1B24F3A25B44}" type="presParOf" srcId="{B3488C7E-C298-4D99-917B-51DF1DC97E53}" destId="{4468E412-7C85-4821-A8C2-15885DC9ADBB}" srcOrd="9" destOrd="0" presId="urn:microsoft.com/office/officeart/2005/8/layout/vProcess5"/>
    <dgm:cxn modelId="{672BA8F0-D08D-4DD7-A15C-774F672B998C}" type="presParOf" srcId="{B3488C7E-C298-4D99-917B-51DF1DC97E53}" destId="{0B468B29-4611-45DE-81F6-6AC557025F48}" srcOrd="10" destOrd="0" presId="urn:microsoft.com/office/officeart/2005/8/layout/vProcess5"/>
    <dgm:cxn modelId="{9F71056F-C2AF-4549-B2AE-77E4643AAFCE}" type="presParOf" srcId="{B3488C7E-C298-4D99-917B-51DF1DC97E53}" destId="{7A65E075-5107-459F-B73A-A31E73957685}" srcOrd="11" destOrd="0" presId="urn:microsoft.com/office/officeart/2005/8/layout/vProcess5"/>
    <dgm:cxn modelId="{368D26F2-B23B-4233-B6E6-366676A86E3A}" type="presParOf" srcId="{B3488C7E-C298-4D99-917B-51DF1DC97E53}" destId="{03A76F76-F5E7-4ACB-86ED-5835B579F0BE}" srcOrd="12" destOrd="0" presId="urn:microsoft.com/office/officeart/2005/8/layout/vProcess5"/>
    <dgm:cxn modelId="{FC080413-3CB9-464A-BDC3-7F3A8DBCB1DE}" type="presParOf" srcId="{B3488C7E-C298-4D99-917B-51DF1DC97E53}" destId="{4DFBEE50-C12B-4618-B17F-79D49124B287}" srcOrd="13" destOrd="0" presId="urn:microsoft.com/office/officeart/2005/8/layout/vProcess5"/>
    <dgm:cxn modelId="{A91C3BF4-F0B8-4877-BE79-626538075191}" type="presParOf" srcId="{B3488C7E-C298-4D99-917B-51DF1DC97E53}" destId="{A9F0E16D-D089-4C82-92F5-EF4649769E0C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5068F76-24B1-4C05-8287-86A806AF09AB}" type="doc">
      <dgm:prSet loTypeId="urn:microsoft.com/office/officeart/2005/8/layout/arrow2" loCatId="process" qsTypeId="urn:microsoft.com/office/officeart/2005/8/quickstyle/3d2" qsCatId="3D" csTypeId="urn:microsoft.com/office/officeart/2005/8/colors/accent6_3" csCatId="accent6" phldr="1"/>
      <dgm:spPr/>
    </dgm:pt>
    <dgm:pt modelId="{50B3731D-2F8E-4D36-BCC9-27EFFA7F45F2}">
      <dgm:prSet phldrT="[Текст]"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1000" b="1" i="0" dirty="0" smtClean="0">
              <a:latin typeface="Times New Roman" pitchFamily="18" charset="0"/>
              <a:cs typeface="Times New Roman" pitchFamily="18" charset="0"/>
            </a:rPr>
            <a:t>Уменьшение бюджетных назначений к уровню 2019 года на  19%</a:t>
          </a:r>
          <a:endParaRPr lang="ru-RU" sz="1000" b="1" i="0" dirty="0">
            <a:latin typeface="Times New Roman" pitchFamily="18" charset="0"/>
            <a:cs typeface="Times New Roman" pitchFamily="18" charset="0"/>
          </a:endParaRPr>
        </a:p>
      </dgm:t>
    </dgm:pt>
    <dgm:pt modelId="{87BF6A1C-2B7A-4718-A9A7-4DA4635D0102}" type="parTrans" cxnId="{861E7B5D-DAB7-4E1B-A950-547449A46C63}">
      <dgm:prSet/>
      <dgm:spPr/>
      <dgm:t>
        <a:bodyPr/>
        <a:lstStyle/>
        <a:p>
          <a:endParaRPr lang="ru-RU"/>
        </a:p>
      </dgm:t>
    </dgm:pt>
    <dgm:pt modelId="{FA8A8B96-B230-4C55-95B6-F2674B0E356D}" type="sibTrans" cxnId="{861E7B5D-DAB7-4E1B-A950-547449A46C63}">
      <dgm:prSet/>
      <dgm:spPr/>
      <dgm:t>
        <a:bodyPr/>
        <a:lstStyle/>
        <a:p>
          <a:endParaRPr lang="ru-RU"/>
        </a:p>
      </dgm:t>
    </dgm:pt>
    <dgm:pt modelId="{E57C4133-0993-4EFC-8E5E-BC925B3BE787}" type="pres">
      <dgm:prSet presAssocID="{A5068F76-24B1-4C05-8287-86A806AF09AB}" presName="arrowDiagram" presStyleCnt="0">
        <dgm:presLayoutVars>
          <dgm:chMax val="5"/>
          <dgm:dir/>
          <dgm:resizeHandles val="exact"/>
        </dgm:presLayoutVars>
      </dgm:prSet>
      <dgm:spPr/>
    </dgm:pt>
    <dgm:pt modelId="{763805F6-69D7-4FD8-AAD7-95C5EE327998}" type="pres">
      <dgm:prSet presAssocID="{A5068F76-24B1-4C05-8287-86A806AF09AB}" presName="arrow" presStyleLbl="bgShp" presStyleIdx="0" presStyleCnt="1" custAng="9110154" custScaleX="95940" custLinFactNeighborX="-9352" custLinFactNeighborY="8714"/>
      <dgm:spPr/>
    </dgm:pt>
    <dgm:pt modelId="{EA84A630-D30F-418A-A9F8-FBFE32D2B94B}" type="pres">
      <dgm:prSet presAssocID="{A5068F76-24B1-4C05-8287-86A806AF09AB}" presName="arrowDiagram1" presStyleCnt="0">
        <dgm:presLayoutVars>
          <dgm:bulletEnabled val="1"/>
        </dgm:presLayoutVars>
      </dgm:prSet>
      <dgm:spPr/>
    </dgm:pt>
    <dgm:pt modelId="{E0F63F2D-10E4-487F-848A-BE98934C97B5}" type="pres">
      <dgm:prSet presAssocID="{50B3731D-2F8E-4D36-BCC9-27EFFA7F45F2}" presName="bullet1" presStyleLbl="node1" presStyleIdx="0" presStyleCnt="1" custLinFactX="-270393" custLinFactY="300000" custLinFactNeighborX="-300000" custLinFactNeighborY="316200"/>
      <dgm:spPr/>
    </dgm:pt>
    <dgm:pt modelId="{D1B5C894-0B8D-43EB-AF1B-15659F14F0A0}" type="pres">
      <dgm:prSet presAssocID="{50B3731D-2F8E-4D36-BCC9-27EFFA7F45F2}" presName="textBox1" presStyleLbl="revTx" presStyleIdx="0" presStyleCnt="1" custScaleX="109091" custScaleY="56290" custLinFactNeighborX="5682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BFEE8F0-6775-4CB4-9113-78B5A7A070B7}" type="presOf" srcId="{50B3731D-2F8E-4D36-BCC9-27EFFA7F45F2}" destId="{D1B5C894-0B8D-43EB-AF1B-15659F14F0A0}" srcOrd="0" destOrd="0" presId="urn:microsoft.com/office/officeart/2005/8/layout/arrow2"/>
    <dgm:cxn modelId="{861E7B5D-DAB7-4E1B-A950-547449A46C63}" srcId="{A5068F76-24B1-4C05-8287-86A806AF09AB}" destId="{50B3731D-2F8E-4D36-BCC9-27EFFA7F45F2}" srcOrd="0" destOrd="0" parTransId="{87BF6A1C-2B7A-4718-A9A7-4DA4635D0102}" sibTransId="{FA8A8B96-B230-4C55-95B6-F2674B0E356D}"/>
    <dgm:cxn modelId="{1789B004-4FB0-471C-939F-05BD1046F69E}" type="presOf" srcId="{A5068F76-24B1-4C05-8287-86A806AF09AB}" destId="{E57C4133-0993-4EFC-8E5E-BC925B3BE787}" srcOrd="0" destOrd="0" presId="urn:microsoft.com/office/officeart/2005/8/layout/arrow2"/>
    <dgm:cxn modelId="{91605F2D-57FC-4F3F-8216-D6FF0D3599E4}" type="presParOf" srcId="{E57C4133-0993-4EFC-8E5E-BC925B3BE787}" destId="{763805F6-69D7-4FD8-AAD7-95C5EE327998}" srcOrd="0" destOrd="0" presId="urn:microsoft.com/office/officeart/2005/8/layout/arrow2"/>
    <dgm:cxn modelId="{812C4039-3E6A-46F6-A708-EE0566C4BA4C}" type="presParOf" srcId="{E57C4133-0993-4EFC-8E5E-BC925B3BE787}" destId="{EA84A630-D30F-418A-A9F8-FBFE32D2B94B}" srcOrd="1" destOrd="0" presId="urn:microsoft.com/office/officeart/2005/8/layout/arrow2"/>
    <dgm:cxn modelId="{3882E3A9-50CD-4649-9235-BCBDF8DFE672}" type="presParOf" srcId="{EA84A630-D30F-418A-A9F8-FBFE32D2B94B}" destId="{E0F63F2D-10E4-487F-848A-BE98934C97B5}" srcOrd="0" destOrd="0" presId="urn:microsoft.com/office/officeart/2005/8/layout/arrow2"/>
    <dgm:cxn modelId="{F8859E69-E6E3-4F1B-82C6-1A60DEB4CE9E}" type="presParOf" srcId="{EA84A630-D30F-418A-A9F8-FBFE32D2B94B}" destId="{D1B5C894-0B8D-43EB-AF1B-15659F14F0A0}" srcOrd="1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35AA556-7674-4C5A-B403-1D7F156D5F8D}">
      <dsp:nvSpPr>
        <dsp:cNvPr id="0" name=""/>
        <dsp:cNvSpPr/>
      </dsp:nvSpPr>
      <dsp:spPr>
        <a:xfrm>
          <a:off x="0" y="130960"/>
          <a:ext cx="8568952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DAE675-EE9A-42F7-A7E1-01B4F84D4322}">
      <dsp:nvSpPr>
        <dsp:cNvPr id="0" name=""/>
        <dsp:cNvSpPr/>
      </dsp:nvSpPr>
      <dsp:spPr>
        <a:xfrm>
          <a:off x="428447" y="35880"/>
          <a:ext cx="6963507" cy="242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glow rad="1016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6720" tIns="0" rIns="226720" bIns="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 smtClean="0"/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Сохранение населения, здоровье и благополучие людей;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/>
        </a:p>
      </dsp:txBody>
      <dsp:txXfrm>
        <a:off x="428447" y="35880"/>
        <a:ext cx="6963507" cy="242680"/>
      </dsp:txXfrm>
    </dsp:sp>
    <dsp:sp modelId="{BD672339-9D07-4EC1-A80F-071242ACC509}">
      <dsp:nvSpPr>
        <dsp:cNvPr id="0" name=""/>
        <dsp:cNvSpPr/>
      </dsp:nvSpPr>
      <dsp:spPr>
        <a:xfrm>
          <a:off x="0" y="584560"/>
          <a:ext cx="8568952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4DA275-A777-48F7-BD89-445E260AD2F0}">
      <dsp:nvSpPr>
        <dsp:cNvPr id="0" name=""/>
        <dsp:cNvSpPr/>
      </dsp:nvSpPr>
      <dsp:spPr>
        <a:xfrm>
          <a:off x="428447" y="436960"/>
          <a:ext cx="6212404" cy="295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glow rad="1016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6720" tIns="0" rIns="226720" bIns="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 возможности для самореализации и развития талантов;</a:t>
          </a:r>
          <a:endParaRPr lang="ru-RU" sz="1000" kern="1200" dirty="0"/>
        </a:p>
      </dsp:txBody>
      <dsp:txXfrm>
        <a:off x="428447" y="436960"/>
        <a:ext cx="6212404" cy="295200"/>
      </dsp:txXfrm>
    </dsp:sp>
    <dsp:sp modelId="{337BDF89-CAF5-4DCD-8AFB-BDD1E3E2E4EF}">
      <dsp:nvSpPr>
        <dsp:cNvPr id="0" name=""/>
        <dsp:cNvSpPr/>
      </dsp:nvSpPr>
      <dsp:spPr>
        <a:xfrm>
          <a:off x="0" y="1038160"/>
          <a:ext cx="8568952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FBB7FC-7BE6-48DF-B5D9-645F2F7C46A6}">
      <dsp:nvSpPr>
        <dsp:cNvPr id="0" name=""/>
        <dsp:cNvSpPr/>
      </dsp:nvSpPr>
      <dsp:spPr>
        <a:xfrm>
          <a:off x="428447" y="890560"/>
          <a:ext cx="5998266" cy="295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glow rad="1016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6720" tIns="0" rIns="226720" bIns="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достойный, эффективный труд и успешное предпринимательство;</a:t>
          </a:r>
          <a:endParaRPr lang="ru-RU" sz="1000" kern="1200" dirty="0"/>
        </a:p>
      </dsp:txBody>
      <dsp:txXfrm>
        <a:off x="428447" y="890560"/>
        <a:ext cx="5998266" cy="295200"/>
      </dsp:txXfrm>
    </dsp:sp>
    <dsp:sp modelId="{AA38EC2D-83AF-48EA-931E-C630915829E6}">
      <dsp:nvSpPr>
        <dsp:cNvPr id="0" name=""/>
        <dsp:cNvSpPr/>
      </dsp:nvSpPr>
      <dsp:spPr>
        <a:xfrm>
          <a:off x="0" y="1491760"/>
          <a:ext cx="8568952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B75F14-7FCC-4FC9-B110-D00424768213}">
      <dsp:nvSpPr>
        <dsp:cNvPr id="0" name=""/>
        <dsp:cNvSpPr/>
      </dsp:nvSpPr>
      <dsp:spPr>
        <a:xfrm>
          <a:off x="428447" y="1344160"/>
          <a:ext cx="5998266" cy="295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glow rad="1397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6720" tIns="0" rIns="226720" bIns="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комфортная и безопасная среда для жизни;</a:t>
          </a:r>
          <a:endParaRPr lang="ru-RU" sz="1000" kern="1200" dirty="0"/>
        </a:p>
      </dsp:txBody>
      <dsp:txXfrm>
        <a:off x="428447" y="1344160"/>
        <a:ext cx="5998266" cy="295200"/>
      </dsp:txXfrm>
    </dsp:sp>
    <dsp:sp modelId="{B1B706C3-DE2A-437A-92F0-288298137E94}">
      <dsp:nvSpPr>
        <dsp:cNvPr id="0" name=""/>
        <dsp:cNvSpPr/>
      </dsp:nvSpPr>
      <dsp:spPr>
        <a:xfrm>
          <a:off x="0" y="1970678"/>
          <a:ext cx="8568952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CA9AA4-D8FC-4FC8-96E1-8DCC3C675EF8}">
      <dsp:nvSpPr>
        <dsp:cNvPr id="0" name=""/>
        <dsp:cNvSpPr/>
      </dsp:nvSpPr>
      <dsp:spPr>
        <a:xfrm>
          <a:off x="428447" y="1797760"/>
          <a:ext cx="5998266" cy="295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glow rad="1016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6720" tIns="0" rIns="226720" bIns="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цифровая трансформация.</a:t>
          </a:r>
          <a:endParaRPr lang="ru-RU" sz="1000" kern="1200" dirty="0"/>
        </a:p>
      </dsp:txBody>
      <dsp:txXfrm>
        <a:off x="428447" y="1797760"/>
        <a:ext cx="5998266" cy="29520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4E725D5-5256-402B-AFFA-EC72A1D83FB1}">
      <dsp:nvSpPr>
        <dsp:cNvPr id="0" name=""/>
        <dsp:cNvSpPr/>
      </dsp:nvSpPr>
      <dsp:spPr>
        <a:xfrm>
          <a:off x="0" y="0"/>
          <a:ext cx="6708985" cy="8712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Подача заявок, документов для участия в мероприятиях нацпроекта в субъект РФ</a:t>
          </a:r>
          <a:endParaRPr lang="ru-RU" sz="1400" kern="1200" dirty="0"/>
        </a:p>
      </dsp:txBody>
      <dsp:txXfrm>
        <a:off x="0" y="0"/>
        <a:ext cx="5717931" cy="871256"/>
      </dsp:txXfrm>
    </dsp:sp>
    <dsp:sp modelId="{42EF1F86-7CE1-4E51-BB7C-5F4EEDD2E600}">
      <dsp:nvSpPr>
        <dsp:cNvPr id="0" name=""/>
        <dsp:cNvSpPr/>
      </dsp:nvSpPr>
      <dsp:spPr>
        <a:xfrm>
          <a:off x="500995" y="992263"/>
          <a:ext cx="6708985" cy="8712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Рассмотрение заявок субъектом РФ. Принятие решения</a:t>
          </a:r>
          <a:endParaRPr lang="ru-RU" sz="1400" kern="1200" dirty="0"/>
        </a:p>
      </dsp:txBody>
      <dsp:txXfrm>
        <a:off x="500995" y="992263"/>
        <a:ext cx="5641673" cy="871256"/>
      </dsp:txXfrm>
    </dsp:sp>
    <dsp:sp modelId="{3A931546-B2FE-4E0E-B155-0D6DCBB8CFE9}">
      <dsp:nvSpPr>
        <dsp:cNvPr id="0" name=""/>
        <dsp:cNvSpPr/>
      </dsp:nvSpPr>
      <dsp:spPr>
        <a:xfrm>
          <a:off x="1001991" y="1984527"/>
          <a:ext cx="6708985" cy="8712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Выделение бюджетных средств муниципальному образованию (в случае принятия положительного решения)</a:t>
          </a:r>
          <a:endParaRPr lang="ru-RU" sz="1400" kern="1200" dirty="0"/>
        </a:p>
      </dsp:txBody>
      <dsp:txXfrm>
        <a:off x="1001991" y="1984527"/>
        <a:ext cx="5641673" cy="871256"/>
      </dsp:txXfrm>
    </dsp:sp>
    <dsp:sp modelId="{EDB0EF36-960D-47BB-AF24-A28BB5052E74}">
      <dsp:nvSpPr>
        <dsp:cNvPr id="0" name=""/>
        <dsp:cNvSpPr/>
      </dsp:nvSpPr>
      <dsp:spPr>
        <a:xfrm>
          <a:off x="1502986" y="2976791"/>
          <a:ext cx="6708985" cy="8712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Реализация мероприятия (Заключение контрактов, выполнение и приемка работ)</a:t>
          </a:r>
          <a:endParaRPr lang="ru-RU" sz="1400" kern="1200" dirty="0"/>
        </a:p>
      </dsp:txBody>
      <dsp:txXfrm>
        <a:off x="1502986" y="2976791"/>
        <a:ext cx="5641673" cy="871256"/>
      </dsp:txXfrm>
    </dsp:sp>
    <dsp:sp modelId="{9B484BAE-9EFD-44B5-BAE2-874C7851E703}">
      <dsp:nvSpPr>
        <dsp:cNvPr id="0" name=""/>
        <dsp:cNvSpPr/>
      </dsp:nvSpPr>
      <dsp:spPr>
        <a:xfrm>
          <a:off x="2003982" y="3969055"/>
          <a:ext cx="6708985" cy="8712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Отчет о реализации мероприятия, достижении целевых показателей в субъект РФ</a:t>
          </a:r>
          <a:endParaRPr lang="ru-RU" sz="1400" kern="1200" dirty="0"/>
        </a:p>
      </dsp:txBody>
      <dsp:txXfrm>
        <a:off x="2003982" y="3969055"/>
        <a:ext cx="5641673" cy="871256"/>
      </dsp:txXfrm>
    </dsp:sp>
    <dsp:sp modelId="{D7CBA0F6-E008-4133-9941-2F9C60D5CA03}">
      <dsp:nvSpPr>
        <dsp:cNvPr id="0" name=""/>
        <dsp:cNvSpPr/>
      </dsp:nvSpPr>
      <dsp:spPr>
        <a:xfrm>
          <a:off x="6142668" y="636501"/>
          <a:ext cx="566316" cy="566316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>
        <a:off x="6142668" y="636501"/>
        <a:ext cx="566316" cy="566316"/>
      </dsp:txXfrm>
    </dsp:sp>
    <dsp:sp modelId="{4F394416-C463-4A31-A52E-3B9E168AA32F}">
      <dsp:nvSpPr>
        <dsp:cNvPr id="0" name=""/>
        <dsp:cNvSpPr/>
      </dsp:nvSpPr>
      <dsp:spPr>
        <a:xfrm>
          <a:off x="6643664" y="1628764"/>
          <a:ext cx="566316" cy="566316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>
        <a:off x="6643664" y="1628764"/>
        <a:ext cx="566316" cy="566316"/>
      </dsp:txXfrm>
    </dsp:sp>
    <dsp:sp modelId="{0864DD63-4DAA-4435-B8B2-306302BBAF08}">
      <dsp:nvSpPr>
        <dsp:cNvPr id="0" name=""/>
        <dsp:cNvSpPr/>
      </dsp:nvSpPr>
      <dsp:spPr>
        <a:xfrm>
          <a:off x="7144660" y="2606508"/>
          <a:ext cx="566316" cy="566316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>
        <a:off x="7144660" y="2606508"/>
        <a:ext cx="566316" cy="566316"/>
      </dsp:txXfrm>
    </dsp:sp>
    <dsp:sp modelId="{4468E412-7C85-4821-A8C2-15885DC9ADBB}">
      <dsp:nvSpPr>
        <dsp:cNvPr id="0" name=""/>
        <dsp:cNvSpPr/>
      </dsp:nvSpPr>
      <dsp:spPr>
        <a:xfrm>
          <a:off x="7645655" y="3608452"/>
          <a:ext cx="566316" cy="566316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>
        <a:off x="7645655" y="3608452"/>
        <a:ext cx="566316" cy="566316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63805F6-69D7-4FD8-AAD7-95C5EE327998}">
      <dsp:nvSpPr>
        <dsp:cNvPr id="0" name=""/>
        <dsp:cNvSpPr/>
      </dsp:nvSpPr>
      <dsp:spPr>
        <a:xfrm rot="9110154">
          <a:off x="59932" y="174292"/>
          <a:ext cx="2832463" cy="1845204"/>
        </a:xfrm>
        <a:prstGeom prst="swooshArrow">
          <a:avLst>
            <a:gd name="adj1" fmla="val 25000"/>
            <a:gd name="adj2" fmla="val 25000"/>
          </a:avLst>
        </a:prstGeom>
        <a:gradFill rotWithShape="0">
          <a:gsLst>
            <a:gs pos="0">
              <a:schemeClr val="accent6">
                <a:tint val="4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6">
                <a:tint val="4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6">
                <a:tint val="4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6">
                <a:tint val="4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E0F63F2D-10E4-487F-848A-BE98934C97B5}">
      <dsp:nvSpPr>
        <dsp:cNvPr id="0" name=""/>
        <dsp:cNvSpPr/>
      </dsp:nvSpPr>
      <dsp:spPr>
        <a:xfrm>
          <a:off x="1006475" y="1653735"/>
          <a:ext cx="218472" cy="218472"/>
        </a:xfrm>
        <a:prstGeom prst="ellipse">
          <a:avLst/>
        </a:prstGeom>
        <a:gradFill rotWithShape="0">
          <a:gsLst>
            <a:gs pos="0">
              <a:schemeClr val="accent6">
                <a:shade val="8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6">
                <a:shade val="8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6">
                <a:shade val="8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6">
                <a:shade val="8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1B5C894-0B8D-43EB-AF1B-15659F14F0A0}">
      <dsp:nvSpPr>
        <dsp:cNvPr id="0" name=""/>
        <dsp:cNvSpPr/>
      </dsp:nvSpPr>
      <dsp:spPr>
        <a:xfrm>
          <a:off x="1194352" y="794558"/>
          <a:ext cx="1288289" cy="766535"/>
        </a:xfrm>
        <a:prstGeom prst="round2DiagRect">
          <a:avLst/>
        </a:prstGeom>
        <a:gradFill rotWithShape="1">
          <a:gsLst>
            <a:gs pos="0">
              <a:schemeClr val="dk1">
                <a:tint val="62000"/>
                <a:satMod val="180000"/>
              </a:schemeClr>
            </a:gs>
            <a:gs pos="65000">
              <a:schemeClr val="dk1">
                <a:tint val="32000"/>
                <a:satMod val="250000"/>
              </a:schemeClr>
            </a:gs>
            <a:gs pos="100000">
              <a:schemeClr val="dk1">
                <a:tint val="23000"/>
                <a:satMod val="300000"/>
              </a:schemeClr>
            </a:gs>
          </a:gsLst>
          <a:lin ang="16200000" scaled="0"/>
        </a:gradFill>
        <a:ln w="9525" cap="flat" cmpd="sng" algn="ctr">
          <a:solidFill>
            <a:schemeClr val="dk1"/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0" tIns="0" rIns="115764" bIns="0" numCol="1" spcCol="1270" anchor="t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i="0" kern="1200" dirty="0" smtClean="0">
              <a:latin typeface="Times New Roman" pitchFamily="18" charset="0"/>
              <a:cs typeface="Times New Roman" pitchFamily="18" charset="0"/>
            </a:rPr>
            <a:t>Уменьшение бюджетных назначений к уровню 2019 года на  19%</a:t>
          </a:r>
          <a:endParaRPr lang="ru-RU" sz="1000" b="1" i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194352" y="794558"/>
        <a:ext cx="1288289" cy="7665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5C619D-B5D7-4685-A9E1-2B256F6AE335}" type="datetimeFigureOut">
              <a:rPr lang="ru-RU" smtClean="0"/>
              <a:pPr/>
              <a:t>14.05.2021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9F7184-D11D-4942-A5C9-014DDB80294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F7184-D11D-4942-A5C9-014DDB80294B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F7184-D11D-4942-A5C9-014DDB80294B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14.05.2021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14.05.2021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14.05.2021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14.05.2021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14.05.2021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14.05.2021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14.05.2021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14.05.2021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14.05.2021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14.05.2021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14.05.2021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14.05.2021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9.jpeg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F%D1%83%D1%82%D0%B8%D0%BD,_%D0%92%D0%BB%D0%B0%D0%B4%D0%B8%D0%BC%D0%B8%D1%80_%D0%92%D0%BB%D0%B0%D0%B4%D0%B8%D0%BC%D0%B8%D1%80%D0%BE%D0%B2%D0%B8%D1%87" TargetMode="External"/><Relationship Id="rId2" Type="http://schemas.openxmlformats.org/officeDocument/2006/relationships/hyperlink" Target="https://ru.wikipedia.org/wiki/%D0%9F%D1%80%D0%B5%D0%B7%D0%B8%D0%B4%D0%B5%D0%BD%D1%82_%D0%A0%D0%BE%D1%81%D1%81%D0%B8%D0%B9%D1%81%D0%BA%D0%BE%D0%B9_%D0%A4%D0%B5%D0%B4%D0%B5%D1%80%D0%B0%D1%86%D0%B8%D0%B8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s://ru.wikipedia.org/wiki/%D0%9D%D0%B0%D1%86%D0%B8%D0%BE%D0%BD%D0%B0%D0%BB%D1%8C%D0%BD%D1%8B%D0%B5_%D0%BF%D1%80%D0%BE%D0%B5%D0%BA%D1%82%D1%8B_%D0%A0%D0%BE%D1%81%D1%81%D0%B8%D0%B8_2019%E2%80%942024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D%D0%B0%D1%86%D0%B8%D0%BE%D0%BD%D0%B0%D0%BB%D1%8C%D0%BD%D1%8B%D0%B9_%D0%BF%D1%80%D0%BE%D0%B5%D0%BA%D1%82_%E2%80%94_%D0%96%D0%B8%D0%BB%D1%8C%D1%91_%D0%B8_%D0%B3%D0%BE%D1%80%D0%BE%D0%B4%D1%81%D0%BA%D0%B0%D1%8F_%D1%81%D1%80%D0%B5%D0%B4%D0%B0" TargetMode="External"/><Relationship Id="rId13" Type="http://schemas.openxmlformats.org/officeDocument/2006/relationships/hyperlink" Target="https://ru.wikipedia.org/wiki/%D0%9D%D0%B0%D1%86%D0%B8%D0%BE%D0%BD%D0%B0%D0%BB%D1%8C%D0%BD%D1%8B%D0%B9_%D0%BF%D1%80%D0%BE%D0%B5%D0%BA%D1%82_%E2%80%94_%D0%97%D0%B4%D1%80%D0%B0%D0%B2%D0%BE%D0%BE%D1%85%D1%80%D0%B0%D0%BD%D0%B5%D0%BD%D0%B8%D0%B5" TargetMode="Externa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hyperlink" Target="https://ru.wikipedia.org/wiki/%D0%9D%D0%B0%D1%86%D0%B8%D0%BE%D0%BD%D0%B0%D0%BB%D1%8C%D0%BD%D1%8B%D0%B9_%D0%BF%D1%80%D0%BE%D0%B5%D0%BA%D1%82_%E2%80%94_%D0%9F%D1%80%D0%BE%D0%B8%D0%B7%D0%B2%D0%BE%D0%B4%D0%B8%D1%82%D0%B5%D0%BB%D1%8C%D0%BD%D0%BE%D1%81%D1%82%D1%8C_%D1%82%D1%80%D1%83%D0%B4%D0%B0_%D0%B8_%D0%BF%D0%BE%D0%B4%D0%B4%D0%B5%D1%80%D0%B6%D0%BA%D0%B0_%D0%B7%D0%B0%D0%BD%D1%8F%D1%82%D0%BE%D1%81%D1%82%D0%B8" TargetMode="External"/><Relationship Id="rId1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6" Type="http://schemas.openxmlformats.org/officeDocument/2006/relationships/hyperlink" Target="https://ru.wikipedia.org/wiki/%D0%9D%D0%B0%D1%86%D0%B8%D0%BE%D0%BD%D0%B0%D0%BB%D1%8C%D0%BD%D1%8B%D0%B5_%D0%BF%D1%80%D0%BE%D0%B5%D0%BA%D1%82%D1%8B_%D0%A0%D0%BE%D1%81%D1%81%D0%B8%D0%B8_2019%E2%80%942024" TargetMode="Externa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hyperlink" Target="https://ru.wikipedia.org/wiki/%D0%9D%D0%B0%D1%86%D0%B8%D0%BE%D0%BD%D0%B0%D0%BB%D1%8C%D0%BD%D1%8B%D0%B9_%D0%BF%D1%80%D0%BE%D0%B5%D0%BA%D1%82_%E2%80%94_%D0%9A%D1%83%D0%BB%D1%8C%D1%82%D1%83%D1%80%D0%B0" TargetMode="External"/><Relationship Id="rId5" Type="http://schemas.openxmlformats.org/officeDocument/2006/relationships/diagramQuickStyle" Target="../diagrams/quickStyle1.xml"/><Relationship Id="rId15" Type="http://schemas.openxmlformats.org/officeDocument/2006/relationships/hyperlink" Target="https://ru.wikipedia.org/wiki/%D0%9D%D0%B0%D1%86%D0%B8%D0%BE%D0%BD%D0%B0%D0%BB%D1%8C%D0%BD%D1%8B%D0%B9_%D0%BF%D1%80%D0%BE%D0%B5%D0%BA%D1%82_%E2%80%94_%D0%9E%D0%B1%D1%80%D0%B0%D0%B7%D0%BE%D0%B2%D0%B0%D0%BD%D0%B8%D0%B5" TargetMode="External"/><Relationship Id="rId10" Type="http://schemas.openxmlformats.org/officeDocument/2006/relationships/hyperlink" Target="https://ru.wikipedia.org/wiki/%D0%9D%D0%B0%D1%86%D0%B8%D0%BE%D0%BD%D0%B0%D0%BB%D1%8C%D0%BD%D1%8B%D0%B9_%D0%BF%D1%80%D0%BE%D0%B5%D0%BA%D1%82_%E2%80%94_%D0%94%D0%B5%D0%BC%D0%BE%D0%B3%D1%80%D0%B0%D1%84%D0%B8%D1%8F" TargetMode="External"/><Relationship Id="rId4" Type="http://schemas.openxmlformats.org/officeDocument/2006/relationships/diagramLayout" Target="../diagrams/layout1.xml"/><Relationship Id="rId9" Type="http://schemas.openxmlformats.org/officeDocument/2006/relationships/hyperlink" Target="https://ru.wikipedia.org/wiki/%D0%9D%D0%B0%D1%86%D0%B8%D0%BE%D0%BD%D0%B0%D0%BB%D1%8C%D0%BD%D1%8B%D0%B9_%D0%BF%D1%80%D0%BE%D0%B5%D0%BA%D1%82_%E2%80%94_%D0%91%D0%B5%D0%B7%D0%BE%D0%BF%D0%B0%D1%81%D0%BD%D1%8B%D0%B5_%D0%B8_%D0%BA%D0%B0%D1%87%D0%B5%D1%81%D1%82%D0%B2%D0%B5%D0%BD%D0%BD%D1%8B%D0%B5_%D0%B0%D0%B2%D1%82%D0%BE%D0%BC%D0%BE%D0%B1%D0%B8%D0%BB%D1%8C%D0%BD%D1%8B%D0%B5_%D0%B4%D0%BE%D1%80%D0%BE%D0%B3%D0%B8" TargetMode="External"/><Relationship Id="rId14" Type="http://schemas.openxmlformats.org/officeDocument/2006/relationships/hyperlink" Target="https://ru.wikipedia.org/wiki/%D0%9D%D0%B0%D1%86%D0%B8%D0%BE%D0%BD%D0%B0%D0%BB%D1%8C%D0%BD%D1%8B%D0%B9_%D0%BF%D1%80%D0%BE%D0%B5%D0%BA%D1%82_%E2%80%94_%D0%AD%D0%BA%D0%BE%D0%BB%D0%BE%D0%B3%D0%B8%D1%8F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4.jpe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chart" Target="../charts/chart1.xml"/><Relationship Id="rId9" Type="http://schemas.microsoft.com/office/2007/relationships/diagramDrawing" Target="../diagrams/drawing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и национальные проекты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4221087"/>
            <a:ext cx="7772400" cy="864097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Большереченский муниципальный район Омской области 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1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6632"/>
            <a:ext cx="827088" cy="109855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6385" name="Picture 1" descr="C:\Users\User\Desktop\nazproekt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69125" y="0"/>
            <a:ext cx="2174875" cy="1624013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C:\Users\User\Desktop\Брендбук_культура_лого_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62750" y="-171400"/>
            <a:ext cx="2381250" cy="1957586"/>
          </a:xfrm>
          <a:prstGeom prst="rect">
            <a:avLst/>
          </a:prstGeom>
          <a:noFill/>
        </p:spPr>
      </p:pic>
      <p:sp>
        <p:nvSpPr>
          <p:cNvPr id="8" name="Заголовок 2"/>
          <p:cNvSpPr>
            <a:spLocks noGrp="1"/>
          </p:cNvSpPr>
          <p:nvPr>
            <p:ph idx="1"/>
          </p:nvPr>
        </p:nvSpPr>
        <p:spPr>
          <a:xfrm>
            <a:off x="4355976" y="0"/>
            <a:ext cx="2736304" cy="1700808"/>
          </a:xfrm>
        </p:spPr>
        <p:txBody>
          <a:bodyPr>
            <a:normAutofit/>
          </a:bodyPr>
          <a:lstStyle/>
          <a:p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В 2020 году отремонтировано здание школы искусств </a:t>
            </a:r>
            <a:endParaRPr lang="ru-RU" sz="1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3429000"/>
            <a:ext cx="5328592" cy="3096344"/>
          </a:xfr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ru-RU" sz="1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рамках национального проекта «Культура» закуплено оборудование на сумму 3 092 145,95 рублей, в том числе за счет средств федерального бюджета 3 000 000 рублей, за счет средств областного бюджета 61 224,49 рублей, за счет средств местного бюджета 30 000 рублей. В Большереченскую школу искусств </a:t>
            </a:r>
            <a:br>
              <a:rPr lang="ru-RU" sz="1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поставлены : пианино, домры, аккордеоны, барабаны,  духовые инструменты, а также учебно-образовательное оборудование.</a:t>
            </a:r>
            <a:endParaRPr lang="ru-RU" sz="18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User\Desktop\Новая папка (3)\фото дши\фото дши\IMG-20200519-WA0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76672"/>
            <a:ext cx="3744416" cy="231473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050" name="Picture 2" descr="C:\Users\User\Desktop\Новая папка (3)\фото дши\фото дши\IMG-20201116-WA00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1268760"/>
            <a:ext cx="4104456" cy="216024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" name="Picture 14" descr="EQZaAVeWoAAlrP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3501008"/>
            <a:ext cx="2971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80112" y="5013176"/>
            <a:ext cx="2895600" cy="1601788"/>
          </a:xfrm>
          <a:prstGeom prst="rect">
            <a:avLst/>
          </a:prstGeom>
          <a:ln>
            <a:noFill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User\Desktop\MPx8th3hE4M_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8" y="0"/>
            <a:ext cx="1763688" cy="1656184"/>
          </a:xfrm>
          <a:prstGeom prst="rect">
            <a:avLst/>
          </a:prstGeom>
          <a:noFill/>
        </p:spPr>
      </p:pic>
      <p:graphicFrame>
        <p:nvGraphicFramePr>
          <p:cNvPr id="5" name="Object 10"/>
          <p:cNvGraphicFramePr>
            <a:graphicFrameLocks noChangeAspect="1"/>
          </p:cNvGraphicFramePr>
          <p:nvPr/>
        </p:nvGraphicFramePr>
        <p:xfrm>
          <a:off x="179512" y="1124744"/>
          <a:ext cx="2613025" cy="2304256"/>
        </p:xfrm>
        <a:graphic>
          <a:graphicData uri="http://schemas.openxmlformats.org/presentationml/2006/ole">
            <p:oleObj spid="_x0000_s4098" name="Acrobat Document" r:id="rId4" imgW="8019048" imgH="5668166" progId="AcroExch.Document.DC">
              <p:embed/>
            </p:oleObj>
          </a:graphicData>
        </a:graphic>
      </p:graphicFrame>
      <p:pic>
        <p:nvPicPr>
          <p:cNvPr id="4" name="Рисунок 9" descr="Проект 1 и 2 этап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3284984"/>
            <a:ext cx="2784475" cy="216024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228998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Реализация национального проекта «Жилье и городская среда»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городским поселением Большереченского муниципального района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в 2020 году</a:t>
            </a:r>
            <a:endParaRPr lang="ru-RU" sz="1800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idx="1"/>
          </p:nvPr>
        </p:nvSpPr>
        <p:spPr>
          <a:xfrm>
            <a:off x="4067944" y="1556792"/>
            <a:ext cx="4618856" cy="5112568"/>
          </a:xfrm>
          <a:ln/>
          <a:effectLst>
            <a:glow rad="228600">
              <a:schemeClr val="accent6">
                <a:satMod val="175000"/>
                <a:alpha val="40000"/>
              </a:schemeClr>
            </a:glow>
            <a:outerShdw blurRad="50800" dist="381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algn="ctr" eaLnBrk="1" hangingPunct="1">
              <a:lnSpc>
                <a:spcPct val="1200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Площадь ремонта асфальтобетонного покрытия за 5 лет на территории района  составила 64 570 кв. м.</a:t>
            </a:r>
          </a:p>
          <a:p>
            <a:pPr marL="0" algn="ctr" eaLnBrk="1" hangingPunct="1">
              <a:lnSpc>
                <a:spcPct val="1200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В рамках реализации федерального проекта «Формирование комфортной городской среды» было отремонтировано асфальтобетонное покрытие 8 дворовых территорий и проездов к дворовым территориям многоквартирных домов площадью 9 110 кв. м, проведен ремонт автомобильной дороги площадью 3 975,5 кв. м, проведены работы по благоустройству центральной части поселка (ул. Красноармейская, ул. Советов), площадь благоустройства составила 11 600 кв. м.</a:t>
            </a:r>
          </a:p>
          <a:p>
            <a:pPr marL="0" algn="ctr" eaLnBrk="1" hangingPunct="1">
              <a:lnSpc>
                <a:spcPct val="1200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При реализации I, II и </a:t>
            </a:r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 этапов выполнены мероприятия по ремонту покрытия ул. Советов и прилегающей площади между кинотеатром и администрацией района с обустройством клумб. Выполнен ремонт фонтана с устройством цветников в прилегающей к нему зоне, а также выполнен снос аварийного здания и ремонт покрытия в пешеходной зоне по ул. Советов, ул. Красноармейская и у входа в парк. Установлены малые архитектурные формы (скамейки и урны) и освещение. На пересечении ул. Красноармейская и ул. Новая обустроена автопарковка.  Национальный проект реализован Большереченским городским поселением Большереченского муниципального района Омской области.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1200" b="1" i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ru-RU" sz="1200" i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 txBox="1">
            <a:spLocks/>
          </p:cNvSpPr>
          <p:nvPr/>
        </p:nvSpPr>
        <p:spPr>
          <a:xfrm>
            <a:off x="609600" y="3068960"/>
            <a:ext cx="8066856" cy="2592288"/>
          </a:xfrm>
          <a:prstGeom prst="rect">
            <a:avLst/>
          </a:prstGeom>
          <a:ln/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w="292100" h="196850" prst="coolSlan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>
            <a:normAutofit lnSpcReduction="10000"/>
          </a:bodyPr>
          <a:lstStyle/>
          <a:p>
            <a:pPr marL="365760" marR="0" lvl="0" indent="-256032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В 2020 году расходы бюджета Большереченского муниципального района в рамках национальных проектов составили 12 815 603,76 рублей.</a:t>
            </a:r>
          </a:p>
          <a:p>
            <a:pPr marL="365760" marR="0" lvl="0" indent="-256032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По состоянию на 1 мая 2021 года утвержденные бюджетные назначения в рамках национальных проектов составляют 13 310 226,36 рублей.</a:t>
            </a:r>
            <a:endParaRPr kumimoji="0" lang="ru-RU" sz="2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65760" marR="0" lvl="0" indent="-256032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ru-RU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611560" y="1070011"/>
            <a:ext cx="8136904" cy="1384995"/>
          </a:xfrm>
          <a:prstGeom prst="rect">
            <a:avLst/>
          </a:prstGeom>
          <a:ln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Национальные проекты</a:t>
            </a:r>
            <a:r>
              <a:rPr kumimoji="0" lang="ru-RU" sz="14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 (сокр.  Нацпроекты 2019—2024) — новые национальные проекты федерального масштаба, принятые в России в 2018 году, и разработанные по трём направлениям: «Человеческий капитал», «Комфортная среда для жизни» и «Экономический рост». 7 мая 2018 года </a:t>
            </a:r>
            <a:r>
              <a:rPr kumimoji="0" lang="ru-RU" sz="14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  <a:hlinkClick r:id="rId2" tooltip="Президент Российской Федерации"/>
              </a:rPr>
              <a:t>президент России</a:t>
            </a:r>
            <a:r>
              <a:rPr kumimoji="0" lang="ru-RU" sz="14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r>
              <a:rPr kumimoji="0" lang="ru-RU" sz="14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  <a:hlinkClick r:id="rId3" tooltip="Путин, Владимир Владимирович"/>
              </a:rPr>
              <a:t>В. В. Путин</a:t>
            </a:r>
            <a:r>
              <a:rPr kumimoji="0" lang="ru-RU" sz="14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 подписал указ «О национальных целях и стратегических задачах развития Российской Федерации на период до 2024 года», устанавливающий и утверждающий национальные проекты России</a:t>
            </a:r>
            <a:r>
              <a:rPr kumimoji="0" lang="ru-RU" sz="1400" b="0" i="0" strike="noStrike" cap="none" normalizeH="0" baseline="3000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  <a:hlinkClick r:id="rId4"/>
              </a:rPr>
              <a:t>[1]</a:t>
            </a:r>
            <a:r>
              <a:rPr kumimoji="0" lang="ru-RU" sz="14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5" name="Picture 1" descr="C:\Users\User\Desktop\nazproekty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4288" y="-171400"/>
            <a:ext cx="2174875" cy="162401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4788024" y="1412777"/>
            <a:ext cx="4355976" cy="1800199"/>
          </a:xfrm>
          <a:ln/>
          <a:effectLst>
            <a:glow rad="228600">
              <a:schemeClr val="accent6">
                <a:satMod val="175000"/>
                <a:alpha val="40000"/>
              </a:schemeClr>
            </a:glow>
            <a:outerShdw blurRad="50800" dist="381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Чтобы изменить жизнь к лучшему необходимо предпринимать кардинальные решения и действовать. Так решил и В.В. Путин, в 2018 году подписав указ о Национальных проектах 2019-2024. Это масштабные мероприятия, вследствие которых планируется рост экономики и улучшение качества жизни в стране.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4294967295"/>
          </p:nvPr>
        </p:nvGraphicFramePr>
        <p:xfrm>
          <a:off x="395536" y="4077072"/>
          <a:ext cx="8568952" cy="22332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Содержимое 2"/>
          <p:cNvSpPr txBox="1">
            <a:spLocks/>
          </p:cNvSpPr>
          <p:nvPr/>
        </p:nvSpPr>
        <p:spPr>
          <a:xfrm>
            <a:off x="457200" y="332656"/>
            <a:ext cx="7067128" cy="720080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>
            <a:normAutofit fontScale="25000" lnSpcReduction="20000"/>
          </a:bodyPr>
          <a:lstStyle/>
          <a:p>
            <a:pPr marL="365760" marR="0" lvl="0" indent="-256032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УКАЗ </a:t>
            </a:r>
          </a:p>
          <a:p>
            <a:pPr marL="365760" marR="0" lvl="0" indent="-256032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ПРЕЗИДЕНТА РОССИЙСКОЙ ФЕДЕРАЦИИ </a:t>
            </a:r>
          </a:p>
          <a:p>
            <a:pPr marL="365760" marR="0" lvl="0" indent="-256032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 НАЦИОНАЛЬНЫХ ЦЕЛЯХ РАЗВИТИЯ РОССИЙСКОЙ ФЕДЕРАЦИИ </a:t>
            </a:r>
          </a:p>
          <a:p>
            <a:pPr marL="365760" marR="0" lvl="0" indent="-256032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НА ПЕРИОД ДО 2030 ГОДА </a:t>
            </a:r>
          </a:p>
          <a:p>
            <a:pPr marL="365760" marR="0" lvl="0" indent="-256032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от 21 июля 2020 года N 474</a:t>
            </a:r>
          </a:p>
          <a:p>
            <a:pPr marL="365760" marR="0" lvl="0" indent="-256032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ru-RU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Подзаголовок 9"/>
          <p:cNvSpPr txBox="1">
            <a:spLocks/>
          </p:cNvSpPr>
          <p:nvPr/>
        </p:nvSpPr>
        <p:spPr>
          <a:xfrm>
            <a:off x="323528" y="1196752"/>
            <a:ext cx="3456384" cy="274468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45720" rIns="45720">
            <a:noAutofit/>
          </a:bodyPr>
          <a:lstStyle/>
          <a:p>
            <a:pPr marR="64008" lvl="0">
              <a:spcBef>
                <a:spcPts val="400"/>
              </a:spcBef>
              <a:buClr>
                <a:schemeClr val="accent1"/>
              </a:buClr>
              <a:buSzPct val="68000"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Исполнение расходов федерального бюджета на реализацию национальных проектов по состоянию на 1 января 2021 года составило 2 149,1 </a:t>
            </a:r>
            <a:r>
              <a:rPr lang="ru-RU" sz="1000" dirty="0" err="1" smtClean="0">
                <a:latin typeface="Times New Roman" pitchFamily="18" charset="0"/>
                <a:cs typeface="Times New Roman" pitchFamily="18" charset="0"/>
              </a:rPr>
              <a:t>млрд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 рублей, или 97,4% от плановых бюджетных назначений. При этом бюджет на проект «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  <a:hlinkClick r:id="rId8"/>
              </a:rPr>
              <a:t>Жилье и городская среда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» исполнен на 99,7%, на план по модернизации и расширению магистральной инфраструктуры — на 99,4%; на проект «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  <a:hlinkClick r:id="rId9" tooltip="Национальный проект — Безопасные и качественные автомобильные дороги"/>
              </a:rPr>
              <a:t>Безопасные и качественные автомобильные дороги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» — на 98,8%. Более чем на 98% выполнены также бюджеты на проекты «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  <a:hlinkClick r:id="rId10" tooltip="Национальный проект — Демография"/>
              </a:rPr>
              <a:t>Демография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», «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  <a:hlinkClick r:id="rId11"/>
              </a:rPr>
              <a:t>Культура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» и «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  <a:hlinkClick r:id="rId12" tooltip="Национальный проект — Производительность труда и поддержка занятости"/>
              </a:rPr>
              <a:t>Производительность труда и поддержка занятости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». Исполнение плана «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  <a:hlinkClick r:id="rId13" tooltip="Национальный проект — Здравоохранение"/>
              </a:rPr>
              <a:t>Здравоохранение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» оценивается в 96,2%, на различные программы было потрачено 295 747 </a:t>
            </a:r>
            <a:r>
              <a:rPr lang="ru-RU" sz="1000" dirty="0" err="1" smtClean="0"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 рублей, «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  <a:hlinkClick r:id="rId14" tooltip="Национальный проект — Экология"/>
              </a:rPr>
              <a:t>Экология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» — в 97,6% (почти 63,1 </a:t>
            </a:r>
            <a:r>
              <a:rPr lang="ru-RU" sz="1000" dirty="0" err="1" smtClean="0"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 рублей), «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  <a:hlinkClick r:id="rId15" tooltip="Немцов, Борис Ефимович"/>
              </a:rPr>
              <a:t>Образование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» — в 86,4% (около 115 </a:t>
            </a:r>
            <a:r>
              <a:rPr lang="ru-RU" sz="1000" dirty="0" err="1" smtClean="0"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 рублей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1200" baseline="30000" dirty="0" smtClean="0">
                <a:latin typeface="Times New Roman" pitchFamily="18" charset="0"/>
                <a:cs typeface="Times New Roman" pitchFamily="18" charset="0"/>
                <a:hlinkClick r:id="rId16"/>
              </a:rPr>
              <a:t>[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одзаголовок 9"/>
          <p:cNvSpPr txBox="1">
            <a:spLocks/>
          </p:cNvSpPr>
          <p:nvPr/>
        </p:nvSpPr>
        <p:spPr>
          <a:xfrm>
            <a:off x="2915816" y="3573016"/>
            <a:ext cx="5976664" cy="4320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45720" rIns="45720">
            <a:normAutofit fontScale="92500" lnSpcReduction="20000"/>
          </a:bodyPr>
          <a:lstStyle/>
          <a:p>
            <a:pPr marR="64008">
              <a:spcBef>
                <a:spcPts val="400"/>
              </a:spcBef>
              <a:buClr>
                <a:schemeClr val="accent1"/>
              </a:buClr>
              <a:buSzPct val="68000"/>
            </a:pPr>
            <a:r>
              <a:rPr lang="ru-RU" sz="1400" dirty="0" smtClean="0"/>
              <a:t>Национальные цели развития Российской Федерации  на период до 2030 года:</a:t>
            </a:r>
          </a:p>
          <a:p>
            <a:pPr marL="0" marR="64008" lvl="0" indent="0" algn="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" name="Picture 1" descr="C:\Users\User\Desktop\nazproekty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380312" y="-171400"/>
            <a:ext cx="2030859" cy="1624013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C:\Users\User\Desktop\nazproekt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6296" y="-171400"/>
            <a:ext cx="2102867" cy="1624013"/>
          </a:xfrm>
          <a:prstGeom prst="rect">
            <a:avLst/>
          </a:prstGeom>
          <a:noFill/>
        </p:spPr>
      </p:pic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Заголовок 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7067128" cy="114300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Обеспечение реализации мероприятий нацпроектов на муниципальном уровне</a:t>
            </a:r>
          </a:p>
        </p:txBody>
      </p:sp>
      <p:graphicFrame>
        <p:nvGraphicFramePr>
          <p:cNvPr id="6" name="Схема 5"/>
          <p:cNvGraphicFramePr/>
          <p:nvPr/>
        </p:nvGraphicFramePr>
        <p:xfrm>
          <a:off x="179512" y="1397000"/>
          <a:ext cx="8712968" cy="4840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esktop\логотип-нацпроек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304" y="0"/>
            <a:ext cx="1835697" cy="1844824"/>
          </a:xfrm>
          <a:prstGeom prst="rect">
            <a:avLst/>
          </a:prstGeom>
          <a:noFill/>
        </p:spPr>
      </p:pic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95536" y="764704"/>
          <a:ext cx="7128792" cy="2160240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1703341"/>
                <a:gridCol w="3659026"/>
                <a:gridCol w="1766425"/>
              </a:tblGrid>
              <a:tr h="75138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национального проекта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мероприятия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Объем финансирования (тыс.руб.)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1408852">
                <a:tc>
                  <a:txBody>
                    <a:bodyPr/>
                    <a:lstStyle/>
                    <a:p>
                      <a:pPr algn="l"/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"Малое и среднее предпринимательство и поддержка индивидуальной предпринимательской инициативы" 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Предоставление грантов начинающим субъектам малого предпринимательства (предоставление субсидий местным бюджетам для реализации муниципальных программ поддержки малого предпринимательства)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1 091 417,17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116632"/>
            <a:ext cx="8507288" cy="576064"/>
          </a:xfrm>
        </p:spPr>
        <p:txBody>
          <a:bodyPr>
            <a:noAutofit/>
          </a:bodyPr>
          <a:lstStyle/>
          <a:p>
            <a:pPr algn="ctr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Реализация национальных проектов 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 Большереченском муниципальном районе  в 2020 году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-252536" y="2924944"/>
          <a:ext cx="3960440" cy="252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Заголовок 2"/>
          <p:cNvSpPr txBox="1">
            <a:spLocks/>
          </p:cNvSpPr>
          <p:nvPr/>
        </p:nvSpPr>
        <p:spPr>
          <a:xfrm>
            <a:off x="2915816" y="3573016"/>
            <a:ext cx="5923384" cy="2952328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В 2020 году пять начинающих предпринимателей получили муниципальную поддержку за счет средств субсидии по двум видам экономической деятельности: Разведение молочного крупного рогатого скота, производство сырого молока (902,5 тыс.руб.), и </a:t>
            </a:r>
          </a:p>
          <a:p>
            <a:pPr algn="ctr"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Предоставление услуг парикмахерскими и салонами красоты (188,9 тыс.руб.)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Схема 6"/>
          <p:cNvGraphicFramePr/>
          <p:nvPr/>
        </p:nvGraphicFramePr>
        <p:xfrm>
          <a:off x="683568" y="4293096"/>
          <a:ext cx="2952328" cy="1872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79511" y="1340768"/>
          <a:ext cx="8856984" cy="5349240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2952328"/>
                <a:gridCol w="2952328"/>
                <a:gridCol w="2952328"/>
              </a:tblGrid>
              <a:tr h="46467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национального проекта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мероприятия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Объем финансирования (тыс.руб.)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1681032">
                <a:tc>
                  <a:txBody>
                    <a:bodyPr/>
                    <a:lstStyle/>
                    <a:p>
                      <a:pPr algn="l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«Образование»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Создание (обновление) материально-технической базы для реализации основных и дополнительных общеобразовательных программ цифрового и гуманитарного профилей    в общеобразовательных организациях, расположенных в сельской местности и малых городах, </a:t>
                      </a:r>
                    </a:p>
                    <a:p>
                      <a:pPr algn="l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в 2020 – 2022 годах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966 824,57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325692">
                <a:tc>
                  <a:txBody>
                    <a:bodyPr/>
                    <a:lstStyle/>
                    <a:p>
                      <a:pPr algn="l"/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Организация деятельности центров образования для формирования у обучающихся современных технологических и гуманитарных навыков в муниципальных общеобразовательных организациях, участия обучающихся в мероприятиях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3 507 621,00</a:t>
                      </a:r>
                    </a:p>
                  </a:txBody>
                  <a:tcPr/>
                </a:tc>
              </a:tr>
              <a:tr h="1325692">
                <a:tc>
                  <a:txBody>
                    <a:bodyPr/>
                    <a:lstStyle/>
                    <a:p>
                      <a:pPr algn="l"/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Ремонт зданий, сооружений, установка систем и оборудования пожарной и общей безопасности в зданиях муниципальных общеобразовательных организаций для создания центров образования цифрового и гуманитарного профилей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1 063 302,07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Заголовок 2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>
            <a:noAutofit/>
          </a:bodyPr>
          <a:lstStyle/>
          <a:p>
            <a:pPr algn="ctr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Реализация национальных проектов 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 Большереченском муниципальном районе  в 2020 году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1" descr="C:\Users\User\Desktop\b360471b1a92efe5dab2a675753a8eb1a7cb342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38844" y="0"/>
            <a:ext cx="1305156" cy="119675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C:\Users\User\Desktop\b360471b1a92efe5dab2a675753a8eb1a7cb342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1800200" cy="1650678"/>
          </a:xfrm>
          <a:prstGeom prst="rect">
            <a:avLst/>
          </a:prstGeom>
          <a:noFill/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707904" y="260648"/>
            <a:ext cx="5184576" cy="6264696"/>
          </a:xfr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 рамках национального проекта «Образование» приобретено:</a:t>
            </a:r>
          </a:p>
          <a:p>
            <a:pPr>
              <a:buFont typeface="Wingdings" pitchFamily="2" charset="2"/>
              <a:buChar char="ü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Практическое пособие для изучения основ механики, кинематики, динамики </a:t>
            </a:r>
          </a:p>
          <a:p>
            <a:pPr>
              <a:buFont typeface="Wingdings" pitchFamily="2" charset="2"/>
              <a:buChar char="ü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Тренажер-манекен для отработки сердечно-легочной реанимации тренажер - манекен для отработки приемов удаления инородного тела из верхних дыхательных  путей</a:t>
            </a:r>
          </a:p>
          <a:p>
            <a:pPr>
              <a:buFont typeface="Wingdings" pitchFamily="2" charset="2"/>
              <a:buChar char="ü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набор имитаторов травм и поражений </a:t>
            </a:r>
          </a:p>
          <a:p>
            <a:pPr>
              <a:buFont typeface="Wingdings" pitchFamily="2" charset="2"/>
              <a:buChar char="ü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шина складная </a:t>
            </a:r>
          </a:p>
          <a:p>
            <a:pPr>
              <a:buFont typeface="Wingdings" pitchFamily="2" charset="2"/>
              <a:buChar char="ü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воротник шейный</a:t>
            </a:r>
          </a:p>
          <a:p>
            <a:pPr>
              <a:buFont typeface="Wingdings" pitchFamily="2" charset="2"/>
              <a:buChar char="ü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микрофон </a:t>
            </a:r>
          </a:p>
          <a:p>
            <a:pPr>
              <a:buFont typeface="Wingdings" pitchFamily="2" charset="2"/>
              <a:buChar char="ü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квадрокоптер </a:t>
            </a:r>
          </a:p>
          <a:p>
            <a:pPr>
              <a:buFont typeface="Wingdings" pitchFamily="2" charset="2"/>
              <a:buChar char="ü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МФУ </a:t>
            </a:r>
          </a:p>
          <a:p>
            <a:pPr>
              <a:buFont typeface="Wingdings" pitchFamily="2" charset="2"/>
              <a:buChar char="ü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ноутбук </a:t>
            </a:r>
          </a:p>
          <a:p>
            <a:pPr>
              <a:buFont typeface="Wingdings" pitchFamily="2" charset="2"/>
              <a:buChar char="ü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смартфон </a:t>
            </a:r>
          </a:p>
          <a:p>
            <a:pPr>
              <a:buFont typeface="Wingdings" pitchFamily="2" charset="2"/>
              <a:buChar char="ü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фотоаппарат с объективом</a:t>
            </a:r>
          </a:p>
          <a:p>
            <a:pPr>
              <a:buFont typeface="Wingdings" pitchFamily="2" charset="2"/>
              <a:buChar char="ü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штатив для фотоаппарата</a:t>
            </a:r>
          </a:p>
          <a:p>
            <a:pPr>
              <a:buFont typeface="Wingdings" pitchFamily="2" charset="2"/>
              <a:buChar char="ü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Геоскан</a:t>
            </a:r>
          </a:p>
          <a:p>
            <a:pPr>
              <a:buFont typeface="Wingdings" pitchFamily="2" charset="2"/>
              <a:buChar char="ü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комплект для обучения шахматам стол</a:t>
            </a:r>
          </a:p>
          <a:p>
            <a:pPr>
              <a:buFont typeface="Wingdings" pitchFamily="2" charset="2"/>
              <a:buChar char="ü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-трапеция стул для проектной зоны </a:t>
            </a:r>
          </a:p>
          <a:p>
            <a:pPr>
              <a:buFont typeface="Wingdings" pitchFamily="2" charset="2"/>
              <a:buChar char="ü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кресло-мешок </a:t>
            </a:r>
          </a:p>
          <a:p>
            <a:pPr>
              <a:buFont typeface="Wingdings" pitchFamily="2" charset="2"/>
              <a:buChar char="ü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стол для шахмат</a:t>
            </a:r>
          </a:p>
          <a:p>
            <a:pPr>
              <a:buFont typeface="Wingdings" pitchFamily="2" charset="2"/>
              <a:buChar char="ü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стул для шахматной зоны </a:t>
            </a:r>
          </a:p>
          <a:p>
            <a:pPr>
              <a:buFont typeface="Wingdings" pitchFamily="2" charset="2"/>
              <a:buChar char="ü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аккумуляторная дрель-винтоверт </a:t>
            </a:r>
          </a:p>
          <a:p>
            <a:pPr>
              <a:buFont typeface="Wingdings" pitchFamily="2" charset="2"/>
              <a:buChar char="ü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Мультитул дрель</a:t>
            </a:r>
          </a:p>
          <a:p>
            <a:pPr>
              <a:buFont typeface="Wingdings" pitchFamily="2" charset="2"/>
              <a:buChar char="ü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клеевой пистолет</a:t>
            </a:r>
          </a:p>
          <a:p>
            <a:pPr>
              <a:buFont typeface="Wingdings" pitchFamily="2" charset="2"/>
              <a:buChar char="ü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цифровой штангенциркуль </a:t>
            </a:r>
          </a:p>
          <a:p>
            <a:pPr>
              <a:buFont typeface="Wingdings" pitchFamily="2" charset="2"/>
              <a:buChar char="ü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электролобзик 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1" descr="tochka_rosta_logotip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1484784"/>
            <a:ext cx="1905000" cy="112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068960"/>
            <a:ext cx="3505200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C:\Users\User\Desktop\Брендбук_культура_лого_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6296" y="-387424"/>
            <a:ext cx="2070422" cy="2202929"/>
          </a:xfrm>
          <a:prstGeom prst="rect">
            <a:avLst/>
          </a:prstGeom>
          <a:noFill/>
        </p:spPr>
      </p:pic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95538" y="1340769"/>
          <a:ext cx="8579295" cy="3672408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2859765"/>
                <a:gridCol w="2859765"/>
                <a:gridCol w="2859765"/>
              </a:tblGrid>
              <a:tr h="57346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национального проекта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мероприятия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Объем финансирования (тыс.руб.)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1555368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«Культура»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поддержка отрасли культуры (модернизация учреждений культурно-досугового типа в сельской местности)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3 094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292,40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543574">
                <a:tc>
                  <a:txBody>
                    <a:bodyPr/>
                    <a:lstStyle/>
                    <a:p>
                      <a:pPr algn="ctr"/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Приобретение музыкальных инструментов, оборудования и материалов для муниципальных детских школ искусств по видам искусств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3 092 145,95</a:t>
                      </a:r>
                    </a:p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Autofit/>
          </a:bodyPr>
          <a:lstStyle/>
          <a:p>
            <a:pPr algn="ctr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Реализация национальных проектов 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 Большереченском муниципальном районе  в 2020 году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C:\Users\User\Desktop\Брендбук_культура_лого_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2348880"/>
            <a:ext cx="2070422" cy="2202929"/>
          </a:xfrm>
          <a:prstGeom prst="rect">
            <a:avLst/>
          </a:prstGeom>
          <a:noFill/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51520" y="404665"/>
            <a:ext cx="3384376" cy="2448272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27000" h="13335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>
            <a:normAutofit fontScale="62500" lnSpcReduction="20000"/>
          </a:bodyPr>
          <a:lstStyle/>
          <a:p>
            <a:pPr algn="ctr">
              <a:buNone/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В рамках национального проекта «Культура» в 2020 году Большереченскому муниципальному  району выделена субсидия на модернизацию учреждений культурно-досугового типа в сельской местности</a:t>
            </a:r>
          </a:p>
          <a:p>
            <a:endParaRPr lang="ru-RU" dirty="0"/>
          </a:p>
        </p:txBody>
      </p:sp>
      <p:pic>
        <p:nvPicPr>
          <p:cNvPr id="1027" name="Picture 3" descr="C:\Users\User\Desktop\Новая папка (3)\космос что было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332656"/>
            <a:ext cx="2520280" cy="225095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26" name="Picture 2" descr="C:\Users\User\Desktop\Новая папка (3)\космос что было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692696"/>
            <a:ext cx="2880320" cy="252028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28" name="Picture 4" descr="C:\Users\User\Desktop\Новая папка (3)\Фото кинотеатр снаружи\Фото кинотеатр\IMG-20201113-WA00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068961"/>
            <a:ext cx="3384376" cy="273630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29" name="Picture 5" descr="C:\Users\User\Desktop\Новая папка (3)\Фото кинотеатр снаружи\Фото кинотеатр\IMG-20201113-WA00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27784" y="4107929"/>
            <a:ext cx="2952328" cy="275007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8" name="Содержимое 1"/>
          <p:cNvSpPr txBox="1">
            <a:spLocks/>
          </p:cNvSpPr>
          <p:nvPr/>
        </p:nvSpPr>
        <p:spPr>
          <a:xfrm>
            <a:off x="5868144" y="3573016"/>
            <a:ext cx="3024336" cy="244827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vert="horz">
            <a:normAutofit/>
          </a:bodyPr>
          <a:lstStyle/>
          <a:p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В 2020 году капитально отремонтирован  кинотеатр «Космос»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За счет федеральных средств  2 634 480,55 рублей;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За счет средств областного бюджета 428 868,93 рублей;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За</a:t>
            </a:r>
            <a:r>
              <a:rPr kumimoji="0" lang="ru-RU" sz="1400" b="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счет средств местного бюджета 30 942,92 рублей.</a:t>
            </a: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2024</TotalTime>
  <Words>769</Words>
  <Application>Microsoft Office PowerPoint</Application>
  <PresentationFormat>Экран (4:3)</PresentationFormat>
  <Paragraphs>94</Paragraphs>
  <Slides>11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3" baseType="lpstr">
      <vt:lpstr>Открытая</vt:lpstr>
      <vt:lpstr>Acrobat Document</vt:lpstr>
      <vt:lpstr>Бюджет и национальные проекты</vt:lpstr>
      <vt:lpstr>Слайд 2</vt:lpstr>
      <vt:lpstr>Слайд 3</vt:lpstr>
      <vt:lpstr>Обеспечение реализации мероприятий нацпроектов на муниципальном уровне</vt:lpstr>
      <vt:lpstr>Реализация национальных проектов  в Большереченском муниципальном районе  в 2020 году</vt:lpstr>
      <vt:lpstr>Реализация национальных проектов  в Большереченском муниципальном районе  в 2020 году</vt:lpstr>
      <vt:lpstr>Слайд 7</vt:lpstr>
      <vt:lpstr>Реализация национальных проектов  в Большереченском муниципальном районе  в 2020 году</vt:lpstr>
      <vt:lpstr>Слайд 9</vt:lpstr>
      <vt:lpstr>В рамках национального проекта «Культура» закуплено оборудование на сумму 3 092 145,95 рублей, в том числе за счет средств федерального бюджета 3 000 000 рублей, за счет средств областного бюджета 61 224,49 рублей, за счет средств местного бюджета 30 000 рублей. В Большереченскую школу искусств  поставлены : пианино, домры, аккордеоны, барабаны,  духовые инструменты, а также учебно-образовательное оборудование.</vt:lpstr>
      <vt:lpstr>Реализация национального проекта «Жилье и городская среда» городским поселением Большереченского муниципального района   в 2020 году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и национальные цели развития Российской Федерации</dc:title>
  <dc:creator>User</dc:creator>
  <cp:lastModifiedBy>User</cp:lastModifiedBy>
  <cp:revision>200</cp:revision>
  <dcterms:created xsi:type="dcterms:W3CDTF">2021-05-12T03:57:42Z</dcterms:created>
  <dcterms:modified xsi:type="dcterms:W3CDTF">2021-05-14T05:17:45Z</dcterms:modified>
</cp:coreProperties>
</file>