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64" r:id="rId15"/>
    <p:sldId id="271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240"/>
      <c:perspective val="30"/>
    </c:view3D>
    <c:plotArea>
      <c:layout>
        <c:manualLayout>
          <c:layoutTarget val="inner"/>
          <c:xMode val="edge"/>
          <c:yMode val="edge"/>
          <c:x val="6.4668740510313683E-2"/>
          <c:y val="4.8501555382735262E-2"/>
          <c:w val="0.91769433025960101"/>
          <c:h val="0.951498444617264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Госпошлина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109582.39999999999</c:v>
                </c:pt>
                <c:pt idx="1">
                  <c:v>3179.9</c:v>
                </c:pt>
                <c:pt idx="2">
                  <c:v>9415</c:v>
                </c:pt>
                <c:pt idx="3">
                  <c:v>3030.8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20"/>
      <c:rotY val="220"/>
      <c:depthPercent val="200"/>
      <c:perspective val="20"/>
    </c:view3D>
    <c:plotArea>
      <c:layout>
        <c:manualLayout>
          <c:layoutTarget val="inner"/>
          <c:xMode val="edge"/>
          <c:yMode val="edge"/>
          <c:x val="3.3367163408269958E-2"/>
          <c:y val="2.0778472061662831E-3"/>
          <c:w val="0.92239751138762349"/>
          <c:h val="0.900509629984132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Госпошлина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128101.4</c:v>
                </c:pt>
                <c:pt idx="1">
                  <c:v>3760.2</c:v>
                </c:pt>
                <c:pt idx="2">
                  <c:v>7048.1</c:v>
                </c:pt>
                <c:pt idx="3">
                  <c:v>2721.3</c:v>
                </c:pt>
              </c:numCache>
            </c:numRef>
          </c:val>
        </c:ser>
      </c:pie3DChart>
    </c:plotArea>
    <c:plotVisOnly val="1"/>
  </c:chart>
  <c:spPr>
    <a:noFill/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Доходы от использования имущества </c:v>
                </c:pt>
                <c:pt idx="1">
                  <c:v>Платежи при пользовании природными ресурсами</c:v>
                </c:pt>
                <c:pt idx="2">
                  <c:v>Доходы от оказания платных услуг</c:v>
                </c:pt>
                <c:pt idx="3">
                  <c:v>Доходы от продажи материальных и нематериальных активов</c:v>
                </c:pt>
                <c:pt idx="4">
                  <c:v>Штрафы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#,##0.00">
                  <c:v>2240.6999999999998</c:v>
                </c:pt>
                <c:pt idx="1">
                  <c:v>41.5</c:v>
                </c:pt>
                <c:pt idx="2">
                  <c:v>172.7</c:v>
                </c:pt>
                <c:pt idx="3">
                  <c:v>1095.8</c:v>
                </c:pt>
                <c:pt idx="4">
                  <c:v>2363.1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60064155365036"/>
          <c:y val="0.2750654984626098"/>
          <c:w val="0.37181788853975822"/>
          <c:h val="0.72493450153739025"/>
        </c:manualLayout>
      </c:layout>
    </c:legend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00EB9EF-3E7E-4D60-BD97-3AA1A1BCFA0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C2D3AD-040C-477B-82AE-3ADDA85A2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XXL.jpg"/>
          <p:cNvPicPr>
            <a:picLocks noChangeAspect="1" noChangeArrowheads="1"/>
          </p:cNvPicPr>
          <p:nvPr/>
        </p:nvPicPr>
        <p:blipFill>
          <a:blip r:embed="rId2" cstate="print">
            <a:lum bright="23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085184"/>
            <a:ext cx="5482952" cy="165618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 проекту решения об исполнении бюджета Большереченского муниципального района за </a:t>
            </a:r>
            <a:r>
              <a:rPr lang="ru-RU" dirty="0" smtClean="0">
                <a:solidFill>
                  <a:srgbClr val="002060"/>
                </a:solidFill>
              </a:rPr>
              <a:t>2022 </a:t>
            </a:r>
            <a:r>
              <a:rPr lang="ru-RU" dirty="0" smtClean="0">
                <a:solidFill>
                  <a:srgbClr val="002060"/>
                </a:solidFill>
              </a:rPr>
              <a:t>год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412776"/>
          <a:ext cx="8229600" cy="3386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3549080"/>
              </a:tblGrid>
              <a:tr h="46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«Культура, кинематография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 в том числе :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89 170,60</a:t>
                      </a:r>
                      <a:endParaRPr lang="ru-RU" dirty="0"/>
                    </a:p>
                  </a:txBody>
                  <a:tcPr/>
                </a:tc>
              </a:tr>
              <a:tr h="1144165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выплата заработной платы работникам муниципальных учреждений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63 762,39</a:t>
                      </a:r>
                      <a:endParaRPr lang="ru-RU" dirty="0"/>
                    </a:p>
                  </a:txBody>
                  <a:tcPr/>
                </a:tc>
              </a:tr>
              <a:tr h="800916"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оплата потребления топливно-энергетических ресурсов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407,58</a:t>
                      </a:r>
                      <a:endParaRPr lang="ru-RU" dirty="0"/>
                    </a:p>
                  </a:txBody>
                  <a:tcPr/>
                </a:tc>
              </a:tr>
              <a:tr h="800916"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 на содержание учреждений культуры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17 230,70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711"/>
          <a:ext cx="822960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952"/>
                <a:gridCol w="2746648"/>
              </a:tblGrid>
              <a:tr h="424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«Социальная 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политика»,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том числе :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r>
                        <a:rPr lang="ru-RU" baseline="0" dirty="0" smtClean="0"/>
                        <a:t> 897,74</a:t>
                      </a:r>
                      <a:endParaRPr lang="ru-RU" dirty="0"/>
                    </a:p>
                  </a:txBody>
                  <a:tcPr/>
                </a:tc>
              </a:tr>
              <a:tr h="607092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доплаты к пенсиям муниципальных  служащих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2 974,39</a:t>
                      </a:r>
                      <a:endParaRPr lang="ru-RU" dirty="0"/>
                    </a:p>
                  </a:txBody>
                  <a:tcPr/>
                </a:tc>
              </a:tr>
              <a:tr h="2948732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молодым семьям социальных выплат на приобретение или строительство жилья, в том числе на уплату первоначального взноса при получении жилищного кредита, в том числе ипотечного, или жилищного займа на приобретение жилого помещения или строительство индивидуального жилого дома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5 115,60</a:t>
                      </a:r>
                      <a:endParaRPr lang="ru-RU" dirty="0"/>
                    </a:p>
                  </a:txBody>
                  <a:tcPr/>
                </a:tc>
              </a:tr>
              <a:tr h="106052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-организация и осуществление деятельности по опеке и попечительству над несовершеннолетними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</a:t>
                      </a:r>
                      <a:r>
                        <a:rPr lang="ru-RU" dirty="0" smtClean="0"/>
                        <a:t>197,92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180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8976"/>
                <a:gridCol w="2530624"/>
              </a:tblGrid>
              <a:tr h="741258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«Общегосударственные вопросы», в том числе 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65 030,69</a:t>
                      </a:r>
                      <a:endParaRPr lang="ru-RU" dirty="0"/>
                    </a:p>
                  </a:txBody>
                  <a:tcPr/>
                </a:tc>
              </a:tr>
              <a:tr h="1058941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 на МКУ "Центр хозяйственного обеспечения" Администрации района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20 487,11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700808"/>
          <a:ext cx="8435976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963368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«Физическая культура и спорт» 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4 922,13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 оплату труда и начисления на выплаты по оплате труда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1 917,15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оснащение учреждений сферы физической культуры и спорта необходимым инвентарем, спортивной формой, техническими средствами, приборами и оборудованием для учебно-тренировочного процесса и проведения соревнований различного уровня, ремонт и строительство спортивных сооружений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</a:t>
                      </a:r>
                      <a:r>
                        <a:rPr lang="ru-RU" dirty="0" smtClean="0"/>
                        <a:t>183,12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980728"/>
          <a:ext cx="8229600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952"/>
                <a:gridCol w="2746648"/>
              </a:tblGrid>
              <a:tr h="12555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«Национальная безопасность  и правоохранительная деятельность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 , в том числе :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508,0</a:t>
                      </a:r>
                      <a:endParaRPr lang="ru-RU" dirty="0"/>
                    </a:p>
                  </a:txBody>
                  <a:tcPr/>
                </a:tc>
              </a:tr>
              <a:tr h="125552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развитие системы взаимодействия субъектов гражданского общества, гражданской активности населения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298,3</a:t>
                      </a:r>
                      <a:endParaRPr lang="ru-RU" dirty="0"/>
                    </a:p>
                  </a:txBody>
                  <a:tcPr/>
                </a:tc>
              </a:tr>
              <a:tr h="238549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финансирование мероприятий, направленных на обеспечение деятельности муниципального штаба по взаимодействию и координации деятельности народных дружин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140,2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«Межбюджетные трансферты общего характера бюджетам субъектов Российской Федерации и муниципальных образований»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39 894,48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XXL.jpg"/>
          <p:cNvPicPr>
            <a:picLocks noChangeAspect="1" noChangeArrowheads="1"/>
          </p:cNvPicPr>
          <p:nvPr/>
        </p:nvPicPr>
        <p:blipFill>
          <a:blip r:embed="rId2" cstate="print">
            <a:lum bright="23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229200"/>
            <a:ext cx="4953000" cy="151216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Спасибо за внимание!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параметры исполнения районного бюджета за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179511" y="1529409"/>
          <a:ext cx="8964488" cy="5328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544"/>
                <a:gridCol w="1757736"/>
                <a:gridCol w="1757736"/>
                <a:gridCol w="1757736"/>
                <a:gridCol w="1757736"/>
              </a:tblGrid>
              <a:tr h="891814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53548A">
                            <a:tint val="66000"/>
                            <a:satMod val="160000"/>
                          </a:srgbClr>
                        </a:gs>
                        <a:gs pos="50000">
                          <a:srgbClr val="53548A">
                            <a:tint val="44500"/>
                            <a:satMod val="160000"/>
                          </a:srgbClr>
                        </a:gs>
                        <a:gs pos="100000">
                          <a:srgbClr val="53548A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год, тыс.руб.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53548A">
                            <a:tint val="66000"/>
                            <a:satMod val="160000"/>
                          </a:srgbClr>
                        </a:gs>
                        <a:gs pos="50000">
                          <a:srgbClr val="53548A">
                            <a:tint val="44500"/>
                            <a:satMod val="160000"/>
                          </a:srgbClr>
                        </a:gs>
                        <a:gs pos="100000">
                          <a:srgbClr val="53548A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тыс.руб.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53548A">
                            <a:tint val="66000"/>
                            <a:satMod val="160000"/>
                          </a:srgbClr>
                        </a:gs>
                        <a:gs pos="50000">
                          <a:srgbClr val="53548A">
                            <a:tint val="44500"/>
                            <a:satMod val="160000"/>
                          </a:srgbClr>
                        </a:gs>
                        <a:gs pos="100000">
                          <a:srgbClr val="53548A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от </a:t>
                      </a:r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года</a:t>
                      </a:r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тыс.руб.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53548A">
                            <a:tint val="66000"/>
                            <a:satMod val="160000"/>
                          </a:srgbClr>
                        </a:gs>
                        <a:gs pos="50000">
                          <a:srgbClr val="53548A">
                            <a:tint val="44500"/>
                            <a:satMod val="160000"/>
                          </a:srgbClr>
                        </a:gs>
                        <a:gs pos="100000">
                          <a:srgbClr val="53548A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7315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53548A">
                            <a:tint val="66000"/>
                            <a:satMod val="160000"/>
                          </a:srgbClr>
                        </a:gs>
                        <a:gs pos="50000">
                          <a:srgbClr val="53548A">
                            <a:tint val="44500"/>
                            <a:satMod val="160000"/>
                          </a:srgbClr>
                        </a:gs>
                        <a:gs pos="100000">
                          <a:srgbClr val="53548A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53548A">
                            <a:tint val="66000"/>
                            <a:satMod val="160000"/>
                          </a:srgbClr>
                        </a:gs>
                        <a:gs pos="50000">
                          <a:srgbClr val="53548A">
                            <a:tint val="44500"/>
                            <a:satMod val="160000"/>
                          </a:srgbClr>
                        </a:gs>
                        <a:gs pos="100000">
                          <a:srgbClr val="53548A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8918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 том числе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: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831 632,21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1 103 273,07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271 640,86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132,7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72194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147 496,46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171 397,18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23 900,72</a:t>
                      </a: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116,2</a:t>
                      </a: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87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684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135,75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931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875,89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247 740,14</a:t>
                      </a: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136,2</a:t>
                      </a: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87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835 244,85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1 089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189, 25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104 995,38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130,4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2194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Дефицит/Профицит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612,65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14 083,82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3548A">
                <a:tint val="66000"/>
                <a:satMod val="160000"/>
              </a:srgbClr>
            </a:gs>
            <a:gs pos="50000">
              <a:srgbClr val="53548A">
                <a:tint val="44500"/>
                <a:satMod val="160000"/>
              </a:srgbClr>
            </a:gs>
            <a:gs pos="100000">
              <a:srgbClr val="53548A">
                <a:tint val="23500"/>
                <a:satMod val="16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налоговых 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доходов за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(тыс.руб.)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07504" y="1772816"/>
          <a:ext cx="633670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/>
                <a:gridCol w="1224136"/>
              </a:tblGrid>
              <a:tr h="34203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НДФЛ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128 101,4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Акцизы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3760,2 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Налоги на совокупный доход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7048,1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Госпошлина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2721,3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за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141 631,0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107504" y="4558248"/>
          <a:ext cx="6336704" cy="2098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  <a:gridCol w="1152128"/>
              </a:tblGrid>
              <a:tr h="4197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 НДФЛ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148 458,1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7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Акцизы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4 390,8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7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Налоги на совокупный доход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9 466,8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7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 Госпошлина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3 167,7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766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за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171 397,2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6516216" y="1052736"/>
          <a:ext cx="23762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1916832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2276872"/>
            <a:ext cx="360040" cy="1440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2636912"/>
            <a:ext cx="360040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2996952"/>
            <a:ext cx="360040" cy="1440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79512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2022 год</a:t>
            </a:r>
            <a:endParaRPr lang="ru-RU" dirty="0"/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6479704" y="4193704"/>
          <a:ext cx="266429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79512" y="4725144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5085184"/>
            <a:ext cx="360040" cy="1440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5517232"/>
            <a:ext cx="360040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79512" y="5949280"/>
            <a:ext cx="360040" cy="1440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79512" y="1268760"/>
            <a:ext cx="1296144" cy="37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2021 год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8864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931224" cy="1296144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неналоговых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доходов за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(тыс.руб.)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47248" cy="6480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в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году (тыс.руб.)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484786"/>
          <a:ext cx="8712968" cy="5162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958838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Плановый 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Фактически исполнено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 исполнения</a:t>
                      </a:r>
                      <a:endParaRPr lang="ru-RU" dirty="0"/>
                    </a:p>
                  </a:txBody>
                  <a:tcPr/>
                </a:tc>
              </a:tr>
              <a:tr h="95883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932 980,8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931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875,9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551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141 620,4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141 620,4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551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256 717,1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256 565,5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419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402 415,6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401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901, 2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6976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132 227,7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131 788, 8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3548A">
                <a:tint val="66000"/>
                <a:satMod val="160000"/>
              </a:srgbClr>
            </a:gs>
            <a:gs pos="50000">
              <a:srgbClr val="53548A">
                <a:tint val="44500"/>
                <a:satMod val="160000"/>
              </a:srgbClr>
            </a:gs>
            <a:gs pos="100000">
              <a:srgbClr val="53548A">
                <a:tint val="23500"/>
                <a:satMod val="16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332655"/>
          <a:ext cx="9036496" cy="65309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48753"/>
                <a:gridCol w="1675577"/>
                <a:gridCol w="1170879"/>
                <a:gridCol w="1841287"/>
              </a:tblGrid>
              <a:tr h="127366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расходов за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год,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тыс. руб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объеме расходов, процентов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от плановых назначений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3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Расходы, всего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1 089 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189. 25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65 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030, 69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6,0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98,0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4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 правоохранительная деятельность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508,00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4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34 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234,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85,5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259 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411,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567 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118,46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52,1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99,2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89 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170,60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99,3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28 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897,75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98,3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922,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4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Обслуживание государственного (муниципального) долга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0,013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43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39 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894,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8367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районного бюджета в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476672"/>
          <a:ext cx="8712968" cy="609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74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«Образование», 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том числе :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567 118, 46</a:t>
                      </a:r>
                      <a:endParaRPr lang="ru-RU" dirty="0"/>
                    </a:p>
                  </a:txBody>
                  <a:tcPr/>
                </a:tc>
              </a:tr>
              <a:tr h="66158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-оплата труда и начисления на выплаты по оплате труда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452 405, 94</a:t>
                      </a:r>
                      <a:endParaRPr lang="ru-RU" dirty="0"/>
                    </a:p>
                  </a:txBody>
                  <a:tcPr/>
                </a:tc>
              </a:tr>
              <a:tr h="661584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оплата топливно-энергетических ресурсов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28 677,98</a:t>
                      </a:r>
                      <a:endParaRPr lang="ru-RU" dirty="0"/>
                    </a:p>
                  </a:txBody>
                  <a:tcPr/>
                </a:tc>
              </a:tr>
              <a:tr h="661584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коммунальные услуги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11 699,28</a:t>
                      </a:r>
                      <a:endParaRPr lang="ru-RU" dirty="0"/>
                    </a:p>
                  </a:txBody>
                  <a:tcPr/>
                </a:tc>
              </a:tr>
              <a:tr h="60181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расходы на содержание учреждений образования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40 696,91</a:t>
                      </a:r>
                      <a:endParaRPr lang="ru-RU" dirty="0"/>
                    </a:p>
                  </a:txBody>
                  <a:tcPr/>
                </a:tc>
              </a:tr>
              <a:tr h="661584"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бесплатного горячего питания обучающихся, получающих начальное общее образование в муниципальных образовательных организациях, в рамках государственной программы Российской Федерации «Развитие образования», утвержденной постановлением Правительства Российской Федерации от 26 декабря 2017 года № 1642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24 913, 09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1075"/>
          <a:ext cx="8229600" cy="4126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/>
                <a:gridCol w="332271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«Национальная экономика», в том числе :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34 234,70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содержание органа местного самоуправления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</a:t>
                      </a:r>
                      <a:r>
                        <a:rPr lang="ru-RU" dirty="0" smtClean="0"/>
                        <a:t>958,21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пассажирских перевозок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16 300,27</a:t>
                      </a:r>
                      <a:endParaRPr lang="ru-RU" dirty="0"/>
                    </a:p>
                  </a:txBody>
                  <a:tcPr/>
                </a:tc>
              </a:tr>
              <a:tr h="1012949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 автомобильных дорог, находящихся в муниципальной собственности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1 609,56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субсидий гражданам, ведущим личное подсобное хозяйство, на возмещение части затрат по производству молока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378,67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712968" cy="658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/>
                <a:gridCol w="1512168"/>
              </a:tblGrid>
              <a:tr h="185716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«Жилищно-коммунальное хозяйство»,в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том числе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259 411</a:t>
                      </a:r>
                      <a:r>
                        <a:rPr lang="ru-RU" baseline="0" dirty="0" smtClean="0"/>
                        <a:t>,19</a:t>
                      </a:r>
                      <a:endParaRPr lang="ru-RU" dirty="0"/>
                    </a:p>
                  </a:txBody>
                  <a:tcPr/>
                </a:tc>
              </a:tr>
              <a:tr h="212136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расходы, связанные с оплатой дополнительных расходов теплоснабжающих организаций, возникших в результате разницы между фактической стоимостью приобретения угля, мазута, топлива печного бытового и стоимостью, предусмотренной тарифами, в январе, феврале и марте 2022 года, с учетом компенсации расходов по оплате пеней в 2021 году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r>
                        <a:rPr lang="ru-RU" baseline="0" dirty="0" smtClean="0"/>
                        <a:t> 329, 31</a:t>
                      </a:r>
                      <a:endParaRPr lang="ru-RU" dirty="0"/>
                    </a:p>
                  </a:txBody>
                  <a:tcPr/>
                </a:tc>
              </a:tr>
              <a:tr h="2204939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расходы, связанные с погашением кредиторской задолженности теплоснабжающих организаций за жидкое топливо (мазут, топливо печное бытовое) с учетом начисленных пеней за товарный кредит в отопительный период 2020/21 года, возмещением затрат теплоснабжающих организаций, не учтенных при тарифном регулировании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75 710,10</a:t>
                      </a:r>
                      <a:endParaRPr lang="ru-RU" dirty="0"/>
                    </a:p>
                  </a:txBody>
                  <a:tcPr/>
                </a:tc>
              </a:tr>
              <a:tr h="189669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финансовое обеспечение затрат, связанных с погашением задолженности перед поставщиками топливно-энергетических ресурсов организациям коммунального комплекса, осуществляющим регулируемый вид деятельности в сфере теплоснабжения на территории муниципальных районов, городских и сельских поселений Омской области в сумме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138</a:t>
                      </a:r>
                      <a:r>
                        <a:rPr lang="ru-RU" baseline="0" dirty="0" smtClean="0"/>
                        <a:t> 728,78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918</TotalTime>
  <Words>833</Words>
  <Application>Microsoft Office PowerPoint</Application>
  <PresentationFormat>Экран (4:3)</PresentationFormat>
  <Paragraphs>192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Слайд 1</vt:lpstr>
      <vt:lpstr>Основные параметры исполнения районного бюджета за 2022 год</vt:lpstr>
      <vt:lpstr>Структура налоговых  доходов за 2022 год (тыс.руб.)</vt:lpstr>
      <vt:lpstr>Структура неналоговых  доходов за 2022 год (тыс.руб.)</vt:lpstr>
      <vt:lpstr>Безвозмездные поступления в 2022 году (тыс.руб.)</vt:lpstr>
      <vt:lpstr>Расходы районного бюджета в 2022 году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БЮДЖЕТНЫЙ ГИД</dc:title>
  <dc:creator>User</dc:creator>
  <cp:lastModifiedBy>User</cp:lastModifiedBy>
  <cp:revision>81</cp:revision>
  <dcterms:created xsi:type="dcterms:W3CDTF">2022-05-16T02:52:24Z</dcterms:created>
  <dcterms:modified xsi:type="dcterms:W3CDTF">2023-05-25T10:34:54Z</dcterms:modified>
</cp:coreProperties>
</file>