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  <Override PartName="/ppt/charts/style6.xml" ContentType="application/vnd.ms-office.chartstyle+xml"/>
  <Override PartName="/ppt/charts/colors6.xml" ContentType="application/vnd.ms-office.chartcolorstyle+xml"/>
  <Override PartName="/ppt/charts/style7.xml" ContentType="application/vnd.ms-office.chartstyle+xml"/>
  <Override PartName="/ppt/charts/colors7.xml" ContentType="application/vnd.ms-office.chartcolorstyle+xml"/>
  <Override PartName="/ppt/charts/style9.xml" ContentType="application/vnd.ms-office.chartstyle+xml"/>
  <Override PartName="/ppt/charts/colors9.xml" ContentType="application/vnd.ms-office.chartcolorstyle+xml"/>
  <Override PartName="/ppt/charts/style10.xml" ContentType="application/vnd.ms-office.chartstyle+xml"/>
  <Override PartName="/ppt/charts/colors10.xml" ContentType="application/vnd.ms-office.chartcolorstyle+xml"/>
  <Override PartName="/ppt/charts/style11.xml" ContentType="application/vnd.ms-office.chartstyle+xml"/>
  <Override PartName="/ppt/charts/colors11.xml" ContentType="application/vnd.ms-office.chartcolorstyle+xml"/>
  <Override PartName="/ppt/charts/style12.xml" ContentType="application/vnd.ms-office.chartstyle+xml"/>
  <Override PartName="/ppt/charts/colors12.xml" ContentType="application/vnd.ms-office.chartcolorstyle+xml"/>
  <Override PartName="/ppt/charts/style13.xml" ContentType="application/vnd.ms-office.chartstyle+xml"/>
  <Override PartName="/ppt/charts/colors13.xml" ContentType="application/vnd.ms-office.chartcolorstyle+xml"/>
  <Override PartName="/ppt/charts/style14.xml" ContentType="application/vnd.ms-office.chartstyle+xml"/>
  <Override PartName="/ppt/charts/colors14.xml" ContentType="application/vnd.ms-office.chartcolorstyle+xml"/>
  <Override PartName="/ppt/charts/style15.xml" ContentType="application/vnd.ms-office.chartstyle+xml"/>
  <Override PartName="/ppt/charts/colors15.xml" ContentType="application/vnd.ms-office.chartcolorstyle+xml"/>
  <Override PartName="/ppt/charts/style16.xml" ContentType="application/vnd.ms-office.chartstyle+xml"/>
  <Override PartName="/ppt/charts/colors16.xml" ContentType="application/vnd.ms-office.chartcolorstyle+xml"/>
  <Override PartName="/ppt/charts/style17.xml" ContentType="application/vnd.ms-office.chartstyle+xml"/>
  <Override PartName="/ppt/charts/colors17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7" r:id="rId4"/>
    <p:sldId id="258" r:id="rId5"/>
    <p:sldId id="259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8" d="100"/>
          <a:sy n="118" d="100"/>
        </p:scale>
        <p:origin x="-27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11.xml"/><Relationship Id="rId2" Type="http://schemas.microsoft.com/office/2011/relationships/chartColorStyle" Target="colors11.xml"/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12.xml"/><Relationship Id="rId2" Type="http://schemas.microsoft.com/office/2011/relationships/chartColorStyle" Target="colors12.xml"/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13.xml"/><Relationship Id="rId2" Type="http://schemas.microsoft.com/office/2011/relationships/chartColorStyle" Target="colors13.xml"/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Style" Target="style14.xml"/><Relationship Id="rId2" Type="http://schemas.microsoft.com/office/2011/relationships/chartColorStyle" Target="colors14.xml"/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3" Type="http://schemas.microsoft.com/office/2011/relationships/chartStyle" Target="style15.xml"/><Relationship Id="rId2" Type="http://schemas.microsoft.com/office/2011/relationships/chartColorStyle" Target="colors15.xml"/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3" Type="http://schemas.microsoft.com/office/2011/relationships/chartStyle" Target="style16.xml"/><Relationship Id="rId2" Type="http://schemas.microsoft.com/office/2011/relationships/chartColorStyle" Target="colors16.xml"/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3" Type="http://schemas.microsoft.com/office/2011/relationships/chartStyle" Target="style17.xml"/><Relationship Id="rId2" Type="http://schemas.microsoft.com/office/2011/relationships/chartColorStyle" Target="colors17.xml"/><Relationship Id="rId1" Type="http://schemas.openxmlformats.org/officeDocument/2006/relationships/package" Target="../embeddings/Microsoft_Excel_Worksheet16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>
              <a:noFill/>
            </a:ln>
            <a:effectLst>
              <a:innerShdw dist="12700" dir="16200000">
                <a:schemeClr val="lt1"/>
              </a:innerShdw>
            </a:effectLst>
          </c:spPr>
          <c:dLbls>
            <c:dLbl>
              <c:idx val="0"/>
              <c:layout>
                <c:manualLayout>
                  <c:x val="-9.4306180800148182E-18"/>
                  <c:y val="-0.3335504885993486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124204623,85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97D-4D84-BD79-971AB33B4C23}"/>
                </c:ext>
              </c:extLst>
            </c:dLbl>
            <c:dLbl>
              <c:idx val="1"/>
              <c:layout>
                <c:manualLayout>
                  <c:x val="2.05761316872428E-3"/>
                  <c:y val="-0.140716612377850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126005417,86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97D-4D84-BD79-971AB33B4C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Ожидаемое исполнение на 2019 год</c:v>
                </c:pt>
                <c:pt idx="1">
                  <c:v>Прогнозный показатель бюджета на 2020год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124204623.84999999</c:v>
                </c:pt>
                <c:pt idx="1">
                  <c:v>126005417.86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97D-4D84-BD79-971AB33B4C2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27049984"/>
        <c:axId val="27052672"/>
      </c:areaChart>
      <c:catAx>
        <c:axId val="27049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7052672"/>
        <c:crosses val="autoZero"/>
        <c:auto val="1"/>
        <c:lblAlgn val="ctr"/>
        <c:lblOffset val="100"/>
        <c:noMultiLvlLbl val="0"/>
      </c:catAx>
      <c:valAx>
        <c:axId val="27052672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#,##0.00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704998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ru-RU" dirty="0" smtClean="0"/>
              <a:t>Ожидаемое исполнение за 2019 год</a:t>
            </a:r>
          </a:p>
        </c:rich>
      </c:tx>
      <c:layout>
        <c:manualLayout>
          <c:xMode val="edge"/>
          <c:yMode val="edge"/>
          <c:x val="0.11105022831050228"/>
          <c:y val="1.536983514540731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1"/>
              <c:layout>
                <c:manualLayout>
                  <c:x val="-6.768741236112609E-2"/>
                  <c:y val="-2.561639190901219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t" anchorCtr="0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lt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429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546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488</a:t>
                    </a:r>
                    <a:endParaRPr lang="en-US" dirty="0"/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7108456477186926"/>
                      <c:h val="9.52417451177073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778E-4D21-9C80-1AD816B26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Дошкольное образование</c:v>
                </c:pt>
                <c:pt idx="1">
                  <c:v>Общее образование</c:v>
                </c:pt>
                <c:pt idx="2">
                  <c:v>Дополнительное образование детей</c:v>
                </c:pt>
                <c:pt idx="3">
                  <c:v>Молодежная политика</c:v>
                </c:pt>
                <c:pt idx="4">
                  <c:v>Другие вопросы в сфере образования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68507537.129999995</c:v>
                </c:pt>
                <c:pt idx="1">
                  <c:v>429546487.99000001</c:v>
                </c:pt>
                <c:pt idx="2">
                  <c:v>26160399.010000002</c:v>
                </c:pt>
                <c:pt idx="3">
                  <c:v>7817830.0999999996</c:v>
                </c:pt>
                <c:pt idx="4">
                  <c:v>58731688.969999999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78E-4D21-9C80-1AD816B26EF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 т.ч. Заработная плата и начсления на оплату труда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1"/>
              <c:layout>
                <c:manualLayout>
                  <c:x val="-4.6031352245352895E-2"/>
                  <c:y val="-2.561639190901219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207 755 </a:t>
                    </a:r>
                    <a:r>
                      <a:rPr lang="en-US" dirty="0" smtClean="0"/>
                      <a:t>964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2998867436091036"/>
                      <c:h val="9.52417451177073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78E-4D21-9C80-1AD816B26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Дошкольное образование</c:v>
                </c:pt>
                <c:pt idx="1">
                  <c:v>Общее образование</c:v>
                </c:pt>
                <c:pt idx="2">
                  <c:v>Дополнительное образование детей</c:v>
                </c:pt>
                <c:pt idx="3">
                  <c:v>Молодежная политика</c:v>
                </c:pt>
                <c:pt idx="4">
                  <c:v>Другие вопросы в сфере образования</c:v>
                </c:pt>
              </c:strCache>
            </c:strRef>
          </c:cat>
          <c:val>
            <c:numRef>
              <c:f>Лист1!$C$2:$C$6</c:f>
              <c:numCache>
                <c:formatCode>#,##0.00</c:formatCode>
                <c:ptCount val="5"/>
                <c:pt idx="0">
                  <c:v>57480344.369999997</c:v>
                </c:pt>
                <c:pt idx="1">
                  <c:v>207755964.78</c:v>
                </c:pt>
                <c:pt idx="2">
                  <c:v>24063885.73</c:v>
                </c:pt>
                <c:pt idx="3">
                  <c:v>4361976.03</c:v>
                </c:pt>
                <c:pt idx="4">
                  <c:v>36383450.340000004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78E-4D21-9C80-1AD816B26EF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51599616"/>
        <c:axId val="51613696"/>
      </c:barChart>
      <c:catAx>
        <c:axId val="515996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1613696"/>
        <c:crosses val="autoZero"/>
        <c:auto val="1"/>
        <c:lblAlgn val="ctr"/>
        <c:lblOffset val="100"/>
        <c:noMultiLvlLbl val="0"/>
      </c:catAx>
      <c:valAx>
        <c:axId val="5161369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one"/>
        <c:crossAx val="51599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ru-RU" dirty="0"/>
              <a:t>Прогнозные показатели на </a:t>
            </a:r>
            <a:r>
              <a:rPr lang="ru-RU" dirty="0" smtClean="0"/>
              <a:t>2020</a:t>
            </a:r>
          </a:p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ru-RU" dirty="0" smtClean="0"/>
              <a:t> </a:t>
            </a:r>
            <a:r>
              <a:rPr lang="ru-RU" dirty="0"/>
              <a:t>год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70 735 </a:t>
                    </a:r>
                    <a:r>
                      <a:rPr lang="en-US" smtClean="0"/>
                      <a:t>479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9.9403876739906347E-2"/>
                  <c:y val="-1.280819595450609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271 944 </a:t>
                    </a:r>
                    <a:r>
                      <a:rPr lang="en-US" dirty="0" smtClean="0"/>
                      <a:t>859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</c:dLbl>
            <c:dLbl>
              <c:idx val="4"/>
              <c:layout>
                <c:manualLayout>
                  <c:x val="3.0637254901960696E-2"/>
                  <c:y val="1.280819595450604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28 142 </a:t>
                    </a:r>
                    <a:r>
                      <a:rPr lang="en-US" dirty="0" smtClean="0"/>
                      <a:t>365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4040431526941486"/>
                      <c:h val="9.52417451177073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56F3-4210-97D5-92A76FFF44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Дошкольное образование</c:v>
                </c:pt>
                <c:pt idx="1">
                  <c:v>Общее образование</c:v>
                </c:pt>
                <c:pt idx="2">
                  <c:v>Дополнительное образование детей</c:v>
                </c:pt>
                <c:pt idx="3">
                  <c:v>Молодежная политика</c:v>
                </c:pt>
                <c:pt idx="4">
                  <c:v>Другие вопросы в сфере образования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70735479.010000005</c:v>
                </c:pt>
                <c:pt idx="1">
                  <c:v>271944859.94999999</c:v>
                </c:pt>
                <c:pt idx="2">
                  <c:v>8947416.0500000007</c:v>
                </c:pt>
                <c:pt idx="3">
                  <c:v>6283571.5499999998</c:v>
                </c:pt>
                <c:pt idx="4">
                  <c:v>28142365.039999999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6F3-4210-97D5-92A76FFF443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 т.ч. Заработная плата и начисления на оплату труда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2.038982933293422E-2"/>
                  <c:y val="-1.280819595450609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59 959 </a:t>
                    </a:r>
                    <a:r>
                      <a:rPr lang="en-US" dirty="0" smtClean="0"/>
                      <a:t>909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624631387988266"/>
                      <c:h val="9.52417451177073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56F3-4210-97D5-92A76FFF4431}"/>
                </c:ext>
              </c:extLst>
            </c:dLbl>
            <c:dLbl>
              <c:idx val="1"/>
              <c:layout>
                <c:manualLayout>
                  <c:x val="-4.8872932559813023E-2"/>
                  <c:y val="-4.0986227054419504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226 331 </a:t>
                    </a:r>
                    <a:r>
                      <a:rPr lang="en-US" dirty="0" smtClean="0"/>
                      <a:t>063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8 422 </a:t>
                    </a:r>
                    <a:r>
                      <a:rPr lang="en-US" smtClean="0"/>
                      <a:t>336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16 097 </a:t>
                    </a:r>
                    <a:r>
                      <a:rPr lang="en-US" smtClean="0"/>
                      <a:t>050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Дошкольное образование</c:v>
                </c:pt>
                <c:pt idx="1">
                  <c:v>Общее образование</c:v>
                </c:pt>
                <c:pt idx="2">
                  <c:v>Дополнительное образование детей</c:v>
                </c:pt>
                <c:pt idx="3">
                  <c:v>Молодежная политика</c:v>
                </c:pt>
                <c:pt idx="4">
                  <c:v>Другие вопросы в сфере образования</c:v>
                </c:pt>
              </c:strCache>
            </c:strRef>
          </c:cat>
          <c:val>
            <c:numRef>
              <c:f>Лист1!$C$2:$C$6</c:f>
              <c:numCache>
                <c:formatCode>#,##0.00</c:formatCode>
                <c:ptCount val="5"/>
                <c:pt idx="0">
                  <c:v>59959909</c:v>
                </c:pt>
                <c:pt idx="1">
                  <c:v>226331063</c:v>
                </c:pt>
                <c:pt idx="2">
                  <c:v>8422336.1500000004</c:v>
                </c:pt>
                <c:pt idx="3">
                  <c:v>3715333.11</c:v>
                </c:pt>
                <c:pt idx="4">
                  <c:v>16097050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6F3-4210-97D5-92A76FFF443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79309824"/>
        <c:axId val="79311616"/>
      </c:barChart>
      <c:catAx>
        <c:axId val="793098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9311616"/>
        <c:crosses val="autoZero"/>
        <c:auto val="1"/>
        <c:lblAlgn val="ctr"/>
        <c:lblOffset val="100"/>
        <c:noMultiLvlLbl val="0"/>
      </c:catAx>
      <c:valAx>
        <c:axId val="7931161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one"/>
        <c:crossAx val="79309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ru-RU" dirty="0" smtClean="0"/>
              <a:t>Культура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Ожидаемое исполнение за 2019 год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0.10697300729567573"/>
                  <c:y val="-9.2144669324660113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29 890 </a:t>
                    </a:r>
                    <a:r>
                      <a:rPr lang="en-US" dirty="0" smtClean="0"/>
                      <a:t>885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/>
                      <a:t>13 541 </a:t>
                    </a:r>
                    <a:r>
                      <a:rPr lang="en-US" dirty="0" smtClean="0"/>
                      <a:t>444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Заработная плата и начисления на оплату труда</c:v>
                </c:pt>
                <c:pt idx="1">
                  <c:v>Работы, услуги по содержанию имущества</c:v>
                </c:pt>
                <c:pt idx="2">
                  <c:v>Прочие работы, услуги</c:v>
                </c:pt>
                <c:pt idx="3">
                  <c:v>Налоги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29890885.449999999</c:v>
                </c:pt>
                <c:pt idx="1">
                  <c:v>13541444.4</c:v>
                </c:pt>
                <c:pt idx="2">
                  <c:v>1237030.2</c:v>
                </c:pt>
                <c:pt idx="3">
                  <c:v>1073302.8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19A-4C52-82CD-5F540295A4A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Прогнозные показатели на 2020 год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0.20219073906435411"/>
                  <c:y val="-9.2144669324660113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26 588 </a:t>
                    </a:r>
                    <a:r>
                      <a:rPr lang="en-US" dirty="0" smtClean="0"/>
                      <a:t>750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5478254591499547"/>
                      <c:h val="9.34357740607714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A19A-4C52-82CD-5F540295A4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Заработная плата и начисления на оплату труда</c:v>
                </c:pt>
                <c:pt idx="1">
                  <c:v>Работы, услуги по содержанию имущества</c:v>
                </c:pt>
                <c:pt idx="2">
                  <c:v>Прочие работы, услуги</c:v>
                </c:pt>
                <c:pt idx="3">
                  <c:v>Налоги</c:v>
                </c:pt>
              </c:strCache>
            </c:strRef>
          </c:cat>
          <c:val>
            <c:numRef>
              <c:f>Лист1!$C$2:$C$5</c:f>
              <c:numCache>
                <c:formatCode>#,##0.00</c:formatCode>
                <c:ptCount val="4"/>
                <c:pt idx="0">
                  <c:v>26588750.5</c:v>
                </c:pt>
                <c:pt idx="1">
                  <c:v>334400</c:v>
                </c:pt>
                <c:pt idx="2">
                  <c:v>1062000</c:v>
                </c:pt>
                <c:pt idx="3">
                  <c:v>1155000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19A-4C52-82CD-5F540295A4A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79413632"/>
        <c:axId val="79415168"/>
      </c:barChart>
      <c:catAx>
        <c:axId val="794136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9415168"/>
        <c:crosses val="autoZero"/>
        <c:auto val="1"/>
        <c:lblAlgn val="ctr"/>
        <c:lblOffset val="100"/>
        <c:noMultiLvlLbl val="0"/>
      </c:catAx>
      <c:valAx>
        <c:axId val="79415168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one"/>
        <c:crossAx val="7941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ru-RU" dirty="0" smtClean="0"/>
              <a:t>Другие</a:t>
            </a:r>
            <a:r>
              <a:rPr lang="ru-RU" baseline="0" dirty="0" smtClean="0"/>
              <a:t> вопросы в области культуры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Ожидаемое исполнение за 2019 год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0.16666666666666666"/>
                  <c:y val="-9.2155173024043242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560-4CC4-A348-7C00490A93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Заработная плата и начисления на оплату труда</c:v>
                </c:pt>
                <c:pt idx="1">
                  <c:v>Рботы, услуги по содержанию имущества</c:v>
                </c:pt>
                <c:pt idx="2">
                  <c:v>Прочие работы, услуги</c:v>
                </c:pt>
                <c:pt idx="3">
                  <c:v>Налоги</c:v>
                </c:pt>
                <c:pt idx="4">
                  <c:v>Топливный баланс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9782988.9499999993</c:v>
                </c:pt>
                <c:pt idx="1">
                  <c:v>6298.84</c:v>
                </c:pt>
                <c:pt idx="2">
                  <c:v>8457.65</c:v>
                </c:pt>
                <c:pt idx="3">
                  <c:v>10819.6</c:v>
                </c:pt>
                <c:pt idx="4">
                  <c:v>2882024.05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560-4CC4-A348-7C00490A93F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Прогнозные показатели на 2020 год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0.26484018264840192"/>
                  <c:y val="-2.51335193477634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560-4CC4-A348-7C00490A93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Заработная плата и начисления на оплату труда</c:v>
                </c:pt>
                <c:pt idx="1">
                  <c:v>Рботы, услуги по содержанию имущества</c:v>
                </c:pt>
                <c:pt idx="2">
                  <c:v>Прочие работы, услуги</c:v>
                </c:pt>
                <c:pt idx="3">
                  <c:v>Налоги</c:v>
                </c:pt>
                <c:pt idx="4">
                  <c:v>Топливный баланс</c:v>
                </c:pt>
              </c:strCache>
            </c:strRef>
          </c:cat>
          <c:val>
            <c:numRef>
              <c:f>Лист1!$C$2:$C$6</c:f>
              <c:numCache>
                <c:formatCode>#,##0.00</c:formatCode>
                <c:ptCount val="5"/>
                <c:pt idx="0">
                  <c:v>7699306</c:v>
                </c:pt>
                <c:pt idx="1">
                  <c:v>0</c:v>
                </c:pt>
                <c:pt idx="2">
                  <c:v>97339</c:v>
                </c:pt>
                <c:pt idx="3">
                  <c:v>114590</c:v>
                </c:pt>
                <c:pt idx="4">
                  <c:v>4684029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560-4CC4-A348-7C00490A93F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79280000"/>
        <c:axId val="79281536"/>
      </c:barChart>
      <c:catAx>
        <c:axId val="792800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9281536"/>
        <c:crosses val="autoZero"/>
        <c:auto val="1"/>
        <c:lblAlgn val="ctr"/>
        <c:lblOffset val="100"/>
        <c:noMultiLvlLbl val="0"/>
      </c:catAx>
      <c:valAx>
        <c:axId val="7928153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one"/>
        <c:crossAx val="79280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Ожидаемое исполнение за 2019 год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1.1108638594088784E-2"/>
                  <c:y val="-2.47852417351464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F18-48C5-BD48-ED0FDC53A1A7}"/>
                </c:ext>
              </c:extLst>
            </c:dLbl>
            <c:dLbl>
              <c:idx val="1"/>
              <c:layout>
                <c:manualLayout>
                  <c:x val="1.4738293582867358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F18-48C5-BD48-ED0FDC53A1A7}"/>
                </c:ext>
              </c:extLst>
            </c:dLbl>
            <c:dLbl>
              <c:idx val="3"/>
              <c:layout>
                <c:manualLayout>
                  <c:x val="2.047434288105292E-4"/>
                  <c:y val="-2.47852417351466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F18-48C5-BD48-ED0FDC53A1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Пенсионное обеспечение</c:v>
                </c:pt>
                <c:pt idx="1">
                  <c:v>Социальное обеспечение населения</c:v>
                </c:pt>
                <c:pt idx="2">
                  <c:v>Охрана семьи и детства</c:v>
                </c:pt>
                <c:pt idx="3">
                  <c:v>Другие вопросы в области социальной политики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2266346.7599999998</c:v>
                </c:pt>
                <c:pt idx="1">
                  <c:v>9095820.4000000004</c:v>
                </c:pt>
                <c:pt idx="2">
                  <c:v>22686380</c:v>
                </c:pt>
                <c:pt idx="3">
                  <c:v>2101905.16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F18-48C5-BD48-ED0FDC53A1A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Прогнозные показатели на 2020 год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2.122323024839286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F18-48C5-BD48-ED0FDC53A1A7}"/>
                </c:ext>
              </c:extLst>
            </c:dLbl>
            <c:dLbl>
              <c:idx val="1"/>
              <c:layout>
                <c:manualLayout>
                  <c:x val="9.1063752900452672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F18-48C5-BD48-ED0FDC53A1A7}"/>
                </c:ext>
              </c:extLst>
            </c:dLbl>
            <c:dLbl>
              <c:idx val="3"/>
              <c:layout>
                <c:manualLayout>
                  <c:x val="1.590522652059796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F18-48C5-BD48-ED0FDC53A1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Пенсионное обеспечение</c:v>
                </c:pt>
                <c:pt idx="1">
                  <c:v>Социальное обеспечение населения</c:v>
                </c:pt>
                <c:pt idx="2">
                  <c:v>Охрана семьи и детства</c:v>
                </c:pt>
                <c:pt idx="3">
                  <c:v>Другие вопросы в области социальной политики</c:v>
                </c:pt>
              </c:strCache>
            </c:strRef>
          </c:cat>
          <c:val>
            <c:numRef>
              <c:f>Лист1!$C$2:$C$5</c:f>
              <c:numCache>
                <c:formatCode>#,##0.00</c:formatCode>
                <c:ptCount val="4"/>
                <c:pt idx="0">
                  <c:v>2185093.0499999998</c:v>
                </c:pt>
                <c:pt idx="1">
                  <c:v>814000</c:v>
                </c:pt>
                <c:pt idx="2">
                  <c:v>21314945</c:v>
                </c:pt>
                <c:pt idx="3">
                  <c:v>1977597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F18-48C5-BD48-ED0FDC53A1A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79881344"/>
        <c:axId val="79882880"/>
      </c:barChart>
      <c:catAx>
        <c:axId val="798813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9882880"/>
        <c:crosses val="autoZero"/>
        <c:auto val="1"/>
        <c:lblAlgn val="ctr"/>
        <c:lblOffset val="100"/>
        <c:noMultiLvlLbl val="0"/>
      </c:catAx>
      <c:valAx>
        <c:axId val="79882880"/>
        <c:scaling>
          <c:orientation val="minMax"/>
        </c:scaling>
        <c:delete val="1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one"/>
        <c:crossAx val="79881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16773412834265283"/>
          <c:y val="0.92832361797394503"/>
          <c:w val="0.66453174331469445"/>
          <c:h val="7.1676382026054947E-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214766632431816"/>
          <c:y val="8.6727989487516421E-2"/>
          <c:w val="0.56819049792688958"/>
          <c:h val="0.7073990915393132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Ожидаемая оценка за 2019 год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1"/>
              <c:layout>
                <c:manualLayout>
                  <c:x val="2.9609342310472071E-3"/>
                  <c:y val="2.628120893561104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6EC-4FCE-9A99-540A19CCD5DE}"/>
                </c:ext>
              </c:extLst>
            </c:dLbl>
            <c:dLbl>
              <c:idx val="2"/>
              <c:layout>
                <c:manualLayout>
                  <c:x val="3.526570048309091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6EC-4FCE-9A99-540A19CCD5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Заработная плата и начисления на оплату труда</c:v>
                </c:pt>
                <c:pt idx="1">
                  <c:v>Топливный баланс </c:v>
                </c:pt>
                <c:pt idx="2">
                  <c:v>Проведение спортивных мероприятий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2812963.53</c:v>
                </c:pt>
                <c:pt idx="1">
                  <c:v>530669.15</c:v>
                </c:pt>
                <c:pt idx="2">
                  <c:v>1227968.8700000001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6EC-4FCE-9A99-540A19CCD5D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Прогнозные показатели на 2020 год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1"/>
              <c:layout>
                <c:manualLayout>
                  <c:x val="8.5364601163984959E-3"/>
                  <c:y val="-2.628120893561104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EC-4FCE-9A99-540A19CCD5DE}"/>
                </c:ext>
              </c:extLst>
            </c:dLbl>
            <c:dLbl>
              <c:idx val="2"/>
              <c:layout>
                <c:manualLayout>
                  <c:x val="1.077294685990329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6EC-4FCE-9A99-540A19CCD5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Заработная плата и начисления на оплату труда</c:v>
                </c:pt>
                <c:pt idx="1">
                  <c:v>Топливный баланс </c:v>
                </c:pt>
                <c:pt idx="2">
                  <c:v>Проведение спортивных мероприятий</c:v>
                </c:pt>
              </c:strCache>
            </c:strRef>
          </c:cat>
          <c:val>
            <c:numRef>
              <c:f>Лист1!$C$2:$C$5</c:f>
              <c:numCache>
                <c:formatCode>#,##0.00</c:formatCode>
                <c:ptCount val="4"/>
                <c:pt idx="0">
                  <c:v>1851616.73</c:v>
                </c:pt>
                <c:pt idx="1">
                  <c:v>698246</c:v>
                </c:pt>
                <c:pt idx="2">
                  <c:v>1156970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6EC-4FCE-9A99-540A19CCD5D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79625600"/>
        <c:axId val="30684288"/>
      </c:barChart>
      <c:catAx>
        <c:axId val="796256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684288"/>
        <c:crosses val="autoZero"/>
        <c:auto val="1"/>
        <c:lblAlgn val="ctr"/>
        <c:lblOffset val="100"/>
        <c:noMultiLvlLbl val="0"/>
      </c:catAx>
      <c:valAx>
        <c:axId val="30684288"/>
        <c:scaling>
          <c:orientation val="minMax"/>
        </c:scaling>
        <c:delete val="1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one"/>
        <c:crossAx val="79625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Ожидаемое исполнение за 2019 год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Лист1!$A$2:$A$14</c:f>
              <c:strCache>
                <c:ptCount val="13"/>
                <c:pt idx="0">
                  <c:v>Евгащинское</c:v>
                </c:pt>
                <c:pt idx="1">
                  <c:v>Ингалинское</c:v>
                </c:pt>
                <c:pt idx="2">
                  <c:v>Красноярское</c:v>
                </c:pt>
                <c:pt idx="3">
                  <c:v>Курносовское</c:v>
                </c:pt>
                <c:pt idx="4">
                  <c:v>Могильно-Посельское</c:v>
                </c:pt>
                <c:pt idx="5">
                  <c:v>Новологиновское</c:v>
                </c:pt>
                <c:pt idx="6">
                  <c:v>Почекуевское</c:v>
                </c:pt>
                <c:pt idx="7">
                  <c:v>Старокарасукское</c:v>
                </c:pt>
                <c:pt idx="8">
                  <c:v>Такмыкское</c:v>
                </c:pt>
                <c:pt idx="9">
                  <c:v>Уленкульское</c:v>
                </c:pt>
                <c:pt idx="10">
                  <c:v>Чебаклинское</c:v>
                </c:pt>
                <c:pt idx="11">
                  <c:v>Шипицинское</c:v>
                </c:pt>
                <c:pt idx="12">
                  <c:v>Большереченское</c:v>
                </c:pt>
              </c:strCache>
            </c:strRef>
          </c:cat>
          <c:val>
            <c:numRef>
              <c:f>Лист1!$B$2:$B$14</c:f>
              <c:numCache>
                <c:formatCode>#,##0.00</c:formatCode>
                <c:ptCount val="13"/>
                <c:pt idx="0">
                  <c:v>4059589</c:v>
                </c:pt>
                <c:pt idx="1">
                  <c:v>2014162</c:v>
                </c:pt>
                <c:pt idx="2">
                  <c:v>1886759</c:v>
                </c:pt>
                <c:pt idx="3">
                  <c:v>1934403</c:v>
                </c:pt>
                <c:pt idx="4">
                  <c:v>1483892</c:v>
                </c:pt>
                <c:pt idx="5">
                  <c:v>2815911</c:v>
                </c:pt>
                <c:pt idx="6">
                  <c:v>2435894</c:v>
                </c:pt>
                <c:pt idx="7">
                  <c:v>1691550</c:v>
                </c:pt>
                <c:pt idx="8">
                  <c:v>3343800</c:v>
                </c:pt>
                <c:pt idx="9">
                  <c:v>2209906</c:v>
                </c:pt>
                <c:pt idx="10">
                  <c:v>2283995</c:v>
                </c:pt>
                <c:pt idx="11">
                  <c:v>2035195</c:v>
                </c:pt>
                <c:pt idx="12">
                  <c:v>5177512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0FE-44D5-BCB3-6873D34FC49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Прогнозные показатели на 2020 год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Лист1!$A$2:$A$14</c:f>
              <c:strCache>
                <c:ptCount val="13"/>
                <c:pt idx="0">
                  <c:v>Евгащинское</c:v>
                </c:pt>
                <c:pt idx="1">
                  <c:v>Ингалинское</c:v>
                </c:pt>
                <c:pt idx="2">
                  <c:v>Красноярское</c:v>
                </c:pt>
                <c:pt idx="3">
                  <c:v>Курносовское</c:v>
                </c:pt>
                <c:pt idx="4">
                  <c:v>Могильно-Посельское</c:v>
                </c:pt>
                <c:pt idx="5">
                  <c:v>Новологиновское</c:v>
                </c:pt>
                <c:pt idx="6">
                  <c:v>Почекуевское</c:v>
                </c:pt>
                <c:pt idx="7">
                  <c:v>Старокарасукское</c:v>
                </c:pt>
                <c:pt idx="8">
                  <c:v>Такмыкское</c:v>
                </c:pt>
                <c:pt idx="9">
                  <c:v>Уленкульское</c:v>
                </c:pt>
                <c:pt idx="10">
                  <c:v>Чебаклинское</c:v>
                </c:pt>
                <c:pt idx="11">
                  <c:v>Шипицинское</c:v>
                </c:pt>
                <c:pt idx="12">
                  <c:v>Большереченское</c:v>
                </c:pt>
              </c:strCache>
            </c:strRef>
          </c:cat>
          <c:val>
            <c:numRef>
              <c:f>Лист1!$C$2:$C$14</c:f>
              <c:numCache>
                <c:formatCode>#,##0.00</c:formatCode>
                <c:ptCount val="13"/>
                <c:pt idx="0">
                  <c:v>4242043</c:v>
                </c:pt>
                <c:pt idx="1">
                  <c:v>2233110</c:v>
                </c:pt>
                <c:pt idx="2">
                  <c:v>2680559</c:v>
                </c:pt>
                <c:pt idx="3">
                  <c:v>1699220</c:v>
                </c:pt>
                <c:pt idx="4">
                  <c:v>3462179</c:v>
                </c:pt>
                <c:pt idx="5">
                  <c:v>2674862</c:v>
                </c:pt>
                <c:pt idx="6">
                  <c:v>2282391</c:v>
                </c:pt>
                <c:pt idx="7">
                  <c:v>1709706</c:v>
                </c:pt>
                <c:pt idx="8">
                  <c:v>3730421</c:v>
                </c:pt>
                <c:pt idx="9">
                  <c:v>2158482</c:v>
                </c:pt>
                <c:pt idx="10">
                  <c:v>1636107</c:v>
                </c:pt>
                <c:pt idx="11">
                  <c:v>2589026</c:v>
                </c:pt>
                <c:pt idx="12">
                  <c:v>6019039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0FE-44D5-BCB3-6873D34FC49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30830592"/>
        <c:axId val="30832128"/>
      </c:barChart>
      <c:catAx>
        <c:axId val="308305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832128"/>
        <c:crosses val="autoZero"/>
        <c:auto val="1"/>
        <c:lblAlgn val="ctr"/>
        <c:lblOffset val="100"/>
        <c:noMultiLvlLbl val="0"/>
      </c:catAx>
      <c:valAx>
        <c:axId val="30832128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one"/>
        <c:crossAx val="30830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1.302810774176423E-3"/>
          <c:y val="0.8795372143235428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3490831528047689"/>
          <c:y val="0.25746958408374027"/>
          <c:w val="0.77577391481726499"/>
          <c:h val="0.5862994919442805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dPt>
            <c:idx val="0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7E2-4D38-9226-179D3D1C4999}"/>
              </c:ext>
            </c:extLst>
          </c:dPt>
          <c:dPt>
            <c:idx val="1"/>
            <c:bubble3D val="0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7E2-4D38-9226-179D3D1C4999}"/>
              </c:ext>
            </c:extLst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7E2-4D38-9226-179D3D1C4999}"/>
              </c:ext>
            </c:extLst>
          </c:dPt>
          <c:dPt>
            <c:idx val="3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7E2-4D38-9226-179D3D1C4999}"/>
              </c:ext>
            </c:extLst>
          </c:dPt>
          <c:dPt>
            <c:idx val="4"/>
            <c:bubble3D val="0"/>
            <c:spPr>
              <a:gradFill>
                <a:gsLst>
                  <a:gs pos="100000">
                    <a:schemeClr val="accent5">
                      <a:lumMod val="60000"/>
                      <a:lumOff val="40000"/>
                    </a:schemeClr>
                  </a:gs>
                  <a:gs pos="0">
                    <a:schemeClr val="accent5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E7E2-4D38-9226-179D3D1C4999}"/>
              </c:ext>
            </c:extLst>
          </c:dPt>
          <c:dLbls>
            <c:dLbl>
              <c:idx val="0"/>
              <c:layout>
                <c:manualLayout>
                  <c:x val="0.15450654833537494"/>
                  <c:y val="-0.1099421517904428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7E2-4D38-9226-179D3D1C4999}"/>
                </c:ext>
              </c:extLst>
            </c:dLbl>
            <c:dLbl>
              <c:idx val="1"/>
              <c:layout>
                <c:manualLayout>
                  <c:x val="4.0226481574663266E-3"/>
                  <c:y val="-2.307334212516966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dk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3032612858416979"/>
                      <c:h val="0.156243818850101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7E2-4D38-9226-179D3D1C4999}"/>
                </c:ext>
              </c:extLst>
            </c:dLbl>
            <c:dLbl>
              <c:idx val="2"/>
              <c:layout>
                <c:manualLayout>
                  <c:x val="3.9573628047341568E-2"/>
                  <c:y val="-0.1530567211200282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0844546414593082"/>
                      <c:h val="0.1299145344682562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7E2-4D38-9226-179D3D1C4999}"/>
                </c:ext>
              </c:extLst>
            </c:dLbl>
            <c:dLbl>
              <c:idx val="3"/>
              <c:layout>
                <c:manualLayout>
                  <c:x val="0.27329380249050728"/>
                  <c:y val="-0.1534130954721594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dk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7914445450543657"/>
                      <c:h val="0.1139452735556338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E7E2-4D38-9226-179D3D1C4999}"/>
                </c:ext>
              </c:extLst>
            </c:dLbl>
            <c:dLbl>
              <c:idx val="4"/>
              <c:layout>
                <c:manualLayout>
                  <c:x val="0.47576571184805289"/>
                  <c:y val="-9.485205252508796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2824333904863353"/>
                      <c:h val="9.902177163327541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E7E2-4D38-9226-179D3D1C49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НДФЛ</c:v>
                </c:pt>
                <c:pt idx="1">
                  <c:v>Акцизы по подакцизным товарам</c:v>
                </c:pt>
                <c:pt idx="2">
                  <c:v>Налоги на совокупный доход</c:v>
                </c:pt>
                <c:pt idx="3">
                  <c:v>Государственная пошлина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82.9</c:v>
                </c:pt>
                <c:pt idx="1">
                  <c:v>2.8</c:v>
                </c:pt>
                <c:pt idx="2">
                  <c:v>6.7</c:v>
                </c:pt>
                <c:pt idx="3">
                  <c:v>2.4</c:v>
                </c:pt>
                <c:pt idx="4">
                  <c:v>5.2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E7E2-4D38-9226-179D3D1C499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showDLblsOverMax val="0"/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442099545562031E-2"/>
          <c:y val="0.15287694983407404"/>
          <c:w val="0.95911580090887605"/>
          <c:h val="0.49463297907484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Ожидаемое исполнение на 2019 год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НДФЛ</c:v>
                </c:pt>
                <c:pt idx="1">
                  <c:v>Акцизы по подакцизным товарам</c:v>
                </c:pt>
                <c:pt idx="2">
                  <c:v>Налоги на совокупный доход</c:v>
                </c:pt>
                <c:pt idx="3">
                  <c:v>Государственная пошлина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104416498.14</c:v>
                </c:pt>
                <c:pt idx="1">
                  <c:v>3485599.13</c:v>
                </c:pt>
                <c:pt idx="2">
                  <c:v>7364000</c:v>
                </c:pt>
                <c:pt idx="3">
                  <c:v>252000</c:v>
                </c:pt>
                <c:pt idx="4">
                  <c:v>6418526.5800000001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E30-4F6F-BA7D-A1CA3EBBEF2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Прогнозные показатели на 2020 год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НДФЛ</c:v>
                </c:pt>
                <c:pt idx="1">
                  <c:v>Акцизы по подакцизным товарам</c:v>
                </c:pt>
                <c:pt idx="2">
                  <c:v>Налоги на совокупный доход</c:v>
                </c:pt>
                <c:pt idx="3">
                  <c:v>Государственная пошлина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Лист1!$C$2:$C$6</c:f>
              <c:numCache>
                <c:formatCode>#,##0.00</c:formatCode>
                <c:ptCount val="5"/>
                <c:pt idx="0">
                  <c:v>109957143.40000001</c:v>
                </c:pt>
                <c:pt idx="1">
                  <c:v>3485599.13</c:v>
                </c:pt>
                <c:pt idx="2">
                  <c:v>6479000</c:v>
                </c:pt>
                <c:pt idx="3">
                  <c:v>264000</c:v>
                </c:pt>
                <c:pt idx="4">
                  <c:v>3443675.33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E30-4F6F-BA7D-A1CA3EBBEF2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29483392"/>
        <c:axId val="29484928"/>
      </c:barChart>
      <c:catAx>
        <c:axId val="29483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484928"/>
        <c:crosses val="autoZero"/>
        <c:auto val="1"/>
        <c:lblAlgn val="ctr"/>
        <c:lblOffset val="100"/>
        <c:noMultiLvlLbl val="0"/>
      </c:catAx>
      <c:valAx>
        <c:axId val="29484928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one"/>
        <c:crossAx val="29483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2209373068234359"/>
          <c:y val="6.1464798093784634E-3"/>
          <c:w val="0.77701355104475389"/>
          <c:h val="8.07808771881710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0085750609815725"/>
          <c:y val="3.79684937008047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3490831528047689"/>
          <c:y val="0.25746958408374027"/>
          <c:w val="0.77577391481726499"/>
          <c:h val="0.5862994919442805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elete val="1"/>
          </c:dLbls>
          <c:cat>
            <c:strRef>
              <c:f>Лист1!$A$2:$A$3</c:f>
              <c:strCache>
                <c:ptCount val="2"/>
                <c:pt idx="0">
                  <c:v>Ожидаемое исполнение на 2019 год</c:v>
                </c:pt>
                <c:pt idx="1">
                  <c:v>Прогнозный показатель на 2020 год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662997030.62</c:v>
                </c:pt>
                <c:pt idx="1">
                  <c:v>456326174.42000002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996-4DC2-8F74-DFDD9FABFD1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1111808"/>
        <c:axId val="31113600"/>
        <c:axId val="0"/>
      </c:bar3DChart>
      <c:catAx>
        <c:axId val="31111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113600"/>
        <c:crosses val="autoZero"/>
        <c:auto val="1"/>
        <c:lblAlgn val="ctr"/>
        <c:lblOffset val="100"/>
        <c:noMultiLvlLbl val="0"/>
      </c:catAx>
      <c:valAx>
        <c:axId val="3111360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one"/>
        <c:crossAx val="31111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501712252898241E-2"/>
          <c:y val="0.18531892720549498"/>
          <c:w val="0.98045981331600163"/>
          <c:h val="0.568255824731203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Ожидаемое исполнение на 2019 год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межбюджетные трансферты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122986896.97</c:v>
                </c:pt>
                <c:pt idx="1">
                  <c:v>83425690.450000003</c:v>
                </c:pt>
                <c:pt idx="2">
                  <c:v>327144430.37</c:v>
                </c:pt>
                <c:pt idx="3">
                  <c:v>5235388.9800000004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1AC-4D4B-BC07-D9D2AA70567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Прогнозные показатели на 2020 год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межбюджетные трансферты</c:v>
                </c:pt>
              </c:strCache>
            </c:strRef>
          </c:cat>
          <c:val>
            <c:numRef>
              <c:f>Лист1!$C$2:$C$5</c:f>
              <c:numCache>
                <c:formatCode>#,##0.00</c:formatCode>
                <c:ptCount val="4"/>
                <c:pt idx="0">
                  <c:v>115749892</c:v>
                </c:pt>
                <c:pt idx="1">
                  <c:v>0</c:v>
                </c:pt>
                <c:pt idx="2">
                  <c:v>336556367.11000001</c:v>
                </c:pt>
                <c:pt idx="3">
                  <c:v>4019915.31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1AC-4D4B-BC07-D9D2AA70567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32618752"/>
        <c:axId val="32628736"/>
      </c:barChart>
      <c:catAx>
        <c:axId val="326187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2628736"/>
        <c:crosses val="autoZero"/>
        <c:auto val="1"/>
        <c:lblAlgn val="ctr"/>
        <c:lblOffset val="100"/>
        <c:noMultiLvlLbl val="0"/>
      </c:catAx>
      <c:valAx>
        <c:axId val="32628736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one"/>
        <c:crossAx val="32618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1666435962474971"/>
          <c:y val="0.89094329581873"/>
          <c:w val="0.88333564037525014"/>
          <c:h val="3.96200021464671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6595746921471075"/>
          <c:y val="0.10184945404691628"/>
          <c:w val="0.6680850615705789"/>
          <c:h val="0.64430285826272315"/>
        </c:manualLayout>
      </c:layout>
      <c:areaChart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Расходная часть районного бюджета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>
              <a:noFill/>
            </a:ln>
            <a:effectLst>
              <a:innerShdw dist="12700" dir="16200000">
                <a:schemeClr val="lt1"/>
              </a:innerShdw>
            </a:effectLst>
          </c:spPr>
          <c:dLbls>
            <c:dLbl>
              <c:idx val="0"/>
              <c:layout>
                <c:manualLayout>
                  <c:x val="1.2617227204371048E-3"/>
                  <c:y val="-0.323883382812426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E89-4663-B63A-20707288CCD3}"/>
                </c:ext>
              </c:extLst>
            </c:dLbl>
            <c:dLbl>
              <c:idx val="1"/>
              <c:layout>
                <c:manualLayout>
                  <c:x val="-4.6584392410469583E-4"/>
                  <c:y val="-0.297224064554170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E89-4663-B63A-20707288CC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Ожидаемое исполнение на 2019 год</c:v>
                </c:pt>
                <c:pt idx="1">
                  <c:v>Прогнозный показатель бюджета на 2020 год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667137571</c:v>
                </c:pt>
                <c:pt idx="1">
                  <c:v>580331592.27999997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E89-4663-B63A-20707288CCD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31150464"/>
        <c:axId val="31153152"/>
      </c:areaChart>
      <c:catAx>
        <c:axId val="31150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153152"/>
        <c:crosses val="autoZero"/>
        <c:auto val="1"/>
        <c:lblAlgn val="ctr"/>
        <c:lblOffset val="100"/>
        <c:noMultiLvlLbl val="0"/>
      </c:catAx>
      <c:valAx>
        <c:axId val="31153152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#,##0.00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15046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none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0100 «Общегосударственные вопросы»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Ожидаемое исполнение бюджета на 2019 год</c:v>
                </c:pt>
              </c:strCache>
            </c:strRef>
          </c:tx>
          <c:spPr>
            <a:noFill/>
            <a:ln w="9525" cap="flat" cmpd="sng" algn="ctr">
              <a:solidFill>
                <a:schemeClr val="accent1"/>
              </a:solidFill>
              <a:miter lim="800000"/>
            </a:ln>
            <a:effectLst>
              <a:glow rad="63500">
                <a:schemeClr val="accent1">
                  <a:satMod val="175000"/>
                  <a:alpha val="25000"/>
                </a:schemeClr>
              </a:glo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0102</c:v>
                </c:pt>
                <c:pt idx="1">
                  <c:v>0103</c:v>
                </c:pt>
                <c:pt idx="2">
                  <c:v>0104</c:v>
                </c:pt>
                <c:pt idx="3">
                  <c:v>0105</c:v>
                </c:pt>
                <c:pt idx="4">
                  <c:v>0106</c:v>
                </c:pt>
                <c:pt idx="5">
                  <c:v>0107</c:v>
                </c:pt>
                <c:pt idx="6">
                  <c:v>0111</c:v>
                </c:pt>
                <c:pt idx="7">
                  <c:v>0113</c:v>
                </c:pt>
              </c:strCache>
            </c:strRef>
          </c:cat>
          <c:val>
            <c:numRef>
              <c:f>Лист1!$B$2:$B$9</c:f>
              <c:numCache>
                <c:formatCode>#,##0.00</c:formatCode>
                <c:ptCount val="8"/>
                <c:pt idx="0">
                  <c:v>1788863</c:v>
                </c:pt>
                <c:pt idx="1">
                  <c:v>1242866</c:v>
                </c:pt>
                <c:pt idx="2">
                  <c:v>16997624.07</c:v>
                </c:pt>
                <c:pt idx="3">
                  <c:v>382.82</c:v>
                </c:pt>
                <c:pt idx="4">
                  <c:v>7797813.8499999996</c:v>
                </c:pt>
                <c:pt idx="5">
                  <c:v>93445</c:v>
                </c:pt>
                <c:pt idx="6">
                  <c:v>2525700</c:v>
                </c:pt>
                <c:pt idx="7">
                  <c:v>22535947.059999999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6BB-4126-8434-B77374B6A32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Прогнозные показатели на 2020 год</c:v>
                </c:pt>
              </c:strCache>
            </c:strRef>
          </c:tx>
          <c:spPr>
            <a:noFill/>
            <a:ln w="9525" cap="flat" cmpd="sng" algn="ctr">
              <a:solidFill>
                <a:schemeClr val="accent2"/>
              </a:solidFill>
              <a:miter lim="800000"/>
            </a:ln>
            <a:effectLst>
              <a:glow rad="63500">
                <a:schemeClr val="accent2">
                  <a:satMod val="175000"/>
                  <a:alpha val="25000"/>
                </a:schemeClr>
              </a:glo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0102</c:v>
                </c:pt>
                <c:pt idx="1">
                  <c:v>0103</c:v>
                </c:pt>
                <c:pt idx="2">
                  <c:v>0104</c:v>
                </c:pt>
                <c:pt idx="3">
                  <c:v>0105</c:v>
                </c:pt>
                <c:pt idx="4">
                  <c:v>0106</c:v>
                </c:pt>
                <c:pt idx="5">
                  <c:v>0107</c:v>
                </c:pt>
                <c:pt idx="6">
                  <c:v>0111</c:v>
                </c:pt>
                <c:pt idx="7">
                  <c:v>0113</c:v>
                </c:pt>
              </c:strCache>
            </c:strRef>
          </c:cat>
          <c:val>
            <c:numRef>
              <c:f>Лист1!$C$2:$C$9</c:f>
              <c:numCache>
                <c:formatCode>#,##0.00</c:formatCode>
                <c:ptCount val="8"/>
                <c:pt idx="0">
                  <c:v>1788863</c:v>
                </c:pt>
                <c:pt idx="1">
                  <c:v>1156621.74</c:v>
                </c:pt>
                <c:pt idx="2">
                  <c:v>17880888.640000001</c:v>
                </c:pt>
                <c:pt idx="3">
                  <c:v>393.11</c:v>
                </c:pt>
                <c:pt idx="4">
                  <c:v>7797125.9299999997</c:v>
                </c:pt>
                <c:pt idx="5">
                  <c:v>1000000</c:v>
                </c:pt>
                <c:pt idx="6">
                  <c:v>150000</c:v>
                </c:pt>
                <c:pt idx="7">
                  <c:v>23765606.780000001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6BB-4126-8434-B77374B6A32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-50"/>
        <c:axId val="33605504"/>
        <c:axId val="33607040"/>
      </c:barChart>
      <c:catAx>
        <c:axId val="33605504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0">
                    <a:schemeClr val="dk1">
                      <a:lumMod val="65000"/>
                      <a:lumOff val="35000"/>
                    </a:schemeClr>
                  </a:gs>
                  <a:gs pos="100000">
                    <a:schemeClr val="dk1">
                      <a:lumMod val="75000"/>
                      <a:lumOff val="25000"/>
                    </a:schemeClr>
                  </a:gs>
                </a:gsLst>
                <a:lin ang="108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607040"/>
        <c:crosses val="autoZero"/>
        <c:auto val="1"/>
        <c:lblAlgn val="ctr"/>
        <c:lblOffset val="100"/>
        <c:noMultiLvlLbl val="0"/>
      </c:catAx>
      <c:valAx>
        <c:axId val="33607040"/>
        <c:scaling>
          <c:orientation val="minMax"/>
        </c:scaling>
        <c:delete val="1"/>
        <c:axPos val="b"/>
        <c:majorGridlines>
          <c:spPr>
            <a:ln w="9525" cap="flat" cmpd="sng" algn="ctr">
              <a:gradFill>
                <a:gsLst>
                  <a:gs pos="0">
                    <a:schemeClr val="dk1">
                      <a:lumMod val="65000"/>
                      <a:lumOff val="35000"/>
                    </a:schemeClr>
                  </a:gs>
                  <a:gs pos="100000">
                    <a:schemeClr val="dk1">
                      <a:lumMod val="75000"/>
                      <a:lumOff val="25000"/>
                    </a:schemeClr>
                  </a:gs>
                </a:gsLst>
                <a:lin ang="10800000" scaled="0"/>
              </a:gra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one"/>
        <c:crossAx val="33605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Ожидаемое исполнение бюджета за 2019 год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2"/>
              <c:layout>
                <c:manualLayout>
                  <c:x val="1.6546152739799992E-3"/>
                  <c:y val="-1.9617474932790531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841-410F-BA8D-FC513120AE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Лист1!$A$3:$A$6</c:f>
              <c:strCache>
                <c:ptCount val="4"/>
                <c:pt idx="0">
                  <c:v>Другие опросы в области национальной экономики</c:v>
                </c:pt>
                <c:pt idx="1">
                  <c:v>Сельское хозяйство и рыболовство</c:v>
                </c:pt>
                <c:pt idx="2">
                  <c:v>Транспорт</c:v>
                </c:pt>
                <c:pt idx="3">
                  <c:v>Дорожный фонд</c:v>
                </c:pt>
              </c:strCache>
            </c:strRef>
          </c:cat>
          <c:val>
            <c:numRef>
              <c:f>Лист1!$B$3:$B$6</c:f>
              <c:numCache>
                <c:formatCode>#,##0.00</c:formatCode>
                <c:ptCount val="4"/>
                <c:pt idx="0">
                  <c:v>1397024.69</c:v>
                </c:pt>
                <c:pt idx="1">
                  <c:v>7507063.8899999997</c:v>
                </c:pt>
                <c:pt idx="2">
                  <c:v>1058065</c:v>
                </c:pt>
                <c:pt idx="3">
                  <c:v>5166477.13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841-410F-BA8D-FC513120AE00}"/>
            </c:ext>
          </c:extLst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Прогнозные показатели на 2020 год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Лист1!$A$3:$A$6</c:f>
              <c:strCache>
                <c:ptCount val="4"/>
                <c:pt idx="0">
                  <c:v>Другие опросы в области национальной экономики</c:v>
                </c:pt>
                <c:pt idx="1">
                  <c:v>Сельское хозяйство и рыболовство</c:v>
                </c:pt>
                <c:pt idx="2">
                  <c:v>Транспорт</c:v>
                </c:pt>
                <c:pt idx="3">
                  <c:v>Дорожный фонд</c:v>
                </c:pt>
              </c:strCache>
            </c:strRef>
          </c:cat>
          <c:val>
            <c:numRef>
              <c:f>Лист1!$C$3:$C$6</c:f>
              <c:numCache>
                <c:formatCode>#,##0.00</c:formatCode>
                <c:ptCount val="4"/>
                <c:pt idx="0">
                  <c:v>1220000</c:v>
                </c:pt>
                <c:pt idx="1">
                  <c:v>5331388.93</c:v>
                </c:pt>
                <c:pt idx="2">
                  <c:v>2508000</c:v>
                </c:pt>
                <c:pt idx="3">
                  <c:v>3485599.13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841-410F-BA8D-FC513120AE0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33675520"/>
        <c:axId val="33689600"/>
      </c:barChart>
      <c:catAx>
        <c:axId val="336755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689600"/>
        <c:crosses val="autoZero"/>
        <c:auto val="1"/>
        <c:lblAlgn val="ctr"/>
        <c:lblOffset val="100"/>
        <c:noMultiLvlLbl val="0"/>
      </c:catAx>
      <c:valAx>
        <c:axId val="33689600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one"/>
        <c:crossAx val="33675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3285024154589375E-2"/>
          <c:y val="2.7263765908661121E-2"/>
          <c:w val="0.97342995169082136"/>
          <c:h val="0.748762933456309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Ожидаемое исполнение бюджета за 2019 год</c:v>
                </c:pt>
              </c:strCache>
            </c:strRef>
          </c:tx>
          <c:spPr>
            <a:noFill/>
            <a:ln w="9525" cap="flat" cmpd="sng" algn="ctr">
              <a:solidFill>
                <a:schemeClr val="accent1"/>
              </a:solidFill>
              <a:miter lim="800000"/>
            </a:ln>
            <a:effectLst>
              <a:glow rad="63500">
                <a:schemeClr val="accent1">
                  <a:satMod val="175000"/>
                  <a:alpha val="25000"/>
                </a:schemeClr>
              </a:glow>
            </a:effectLst>
          </c:spPr>
          <c:invertIfNegative val="0"/>
          <c:dLbls>
            <c:dLbl>
              <c:idx val="0"/>
              <c:layout>
                <c:manualLayout>
                  <c:x val="7.0713035870516201E-3"/>
                  <c:y val="-2.478524173514737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0A-45FE-AE9D-9E10DA5ADF3E}"/>
                </c:ext>
              </c:extLst>
            </c:dLbl>
            <c:dLbl>
              <c:idx val="1"/>
              <c:layout>
                <c:manualLayout>
                  <c:x val="-1.829101525352805E-2"/>
                  <c:y val="-2.974229008217585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70A-45FE-AE9D-9E10DA5ADF3E}"/>
                </c:ext>
              </c:extLst>
            </c:dLbl>
            <c:dLbl>
              <c:idx val="2"/>
              <c:layout>
                <c:manualLayout>
                  <c:x val="-1.7595191905359655E-2"/>
                  <c:y val="-3.717786260271962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70A-45FE-AE9D-9E10DA5ADF3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Жилищное хозяйство</c:v>
                </c:pt>
                <c:pt idx="1">
                  <c:v>Коммунальное хозяйство</c:v>
                </c:pt>
                <c:pt idx="2">
                  <c:v>Благоустройство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14650123.34</c:v>
                </c:pt>
                <c:pt idx="1">
                  <c:v>6147879.1900000004</c:v>
                </c:pt>
                <c:pt idx="2">
                  <c:v>8335902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70A-45FE-AE9D-9E10DA5ADF3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Прогнозные показатели на 2020 год</c:v>
                </c:pt>
              </c:strCache>
            </c:strRef>
          </c:tx>
          <c:spPr>
            <a:noFill/>
            <a:ln w="9525" cap="flat" cmpd="sng" algn="ctr">
              <a:solidFill>
                <a:schemeClr val="accent2"/>
              </a:solidFill>
              <a:miter lim="800000"/>
            </a:ln>
            <a:effectLst>
              <a:glow rad="63500">
                <a:schemeClr val="accent2">
                  <a:satMod val="175000"/>
                  <a:alpha val="25000"/>
                </a:schemeClr>
              </a:glow>
            </a:effectLst>
          </c:spPr>
          <c:invertIfNegative val="0"/>
          <c:dLbls>
            <c:dLbl>
              <c:idx val="1"/>
              <c:layout>
                <c:manualLayout>
                  <c:x val="4.2052094031724316E-2"/>
                  <c:y val="-1.982819338811718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70A-45FE-AE9D-9E10DA5ADF3E}"/>
                </c:ext>
              </c:extLst>
            </c:dLbl>
            <c:dLbl>
              <c:idx val="2"/>
              <c:layout>
                <c:manualLayout>
                  <c:x val="2.9644623226444348E-2"/>
                  <c:y val="-2.726376590866120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70A-45FE-AE9D-9E10DA5ADF3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Жилищное хозяйство</c:v>
                </c:pt>
                <c:pt idx="1">
                  <c:v>Коммунальное хозяйство</c:v>
                </c:pt>
                <c:pt idx="2">
                  <c:v>Благоустройство</c:v>
                </c:pt>
              </c:strCache>
            </c:strRef>
          </c:cat>
          <c:val>
            <c:numRef>
              <c:f>Лист1!$C$2:$C$4</c:f>
              <c:numCache>
                <c:formatCode>#,##0.00</c:formatCode>
                <c:ptCount val="3"/>
                <c:pt idx="0">
                  <c:v>8025000</c:v>
                </c:pt>
                <c:pt idx="1">
                  <c:v>3000000</c:v>
                </c:pt>
                <c:pt idx="2">
                  <c:v>5025000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70A-45FE-AE9D-9E10DA5ADF3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15"/>
        <c:overlap val="-40"/>
        <c:axId val="33739520"/>
        <c:axId val="33741056"/>
      </c:barChart>
      <c:catAx>
        <c:axId val="33739520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741056"/>
        <c:crosses val="autoZero"/>
        <c:auto val="1"/>
        <c:lblAlgn val="ctr"/>
        <c:lblOffset val="100"/>
        <c:noMultiLvlLbl val="0"/>
      </c:catAx>
      <c:valAx>
        <c:axId val="3374105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one"/>
        <c:crossAx val="33739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l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9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effectLst>
        <a:innerShdw dist="12700" dir="16200000">
          <a:schemeClr val="lt1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effectLst>
        <a:innerShdw dist="12700" dir="16200000">
          <a:schemeClr val="lt1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13">
  <cs:axisTitle>
    <cs:lnRef idx="0"/>
    <cs:fillRef idx="0"/>
    <cs:effectRef idx="0"/>
    <cs:fontRef idx="minor">
      <a:schemeClr val="lt1">
        <a:lumMod val="75000"/>
      </a:schemeClr>
    </cs:fontRef>
    <cs:defRPr sz="1197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>
        <a:lumMod val="75000"/>
      </a:schemeClr>
    </cs:fontRef>
    <cs:defRPr sz="1197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</a:schemeClr>
            </a:gs>
            <a:gs pos="0">
              <a:schemeClr val="dk1">
                <a:lumMod val="65000"/>
                <a:lumOff val="3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  <a:alpha val="25000"/>
              </a:schemeClr>
            </a:gs>
            <a:gs pos="0">
              <a:schemeClr val="dk1">
                <a:lumMod val="65000"/>
                <a:lumOff val="35000"/>
                <a:alpha val="2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862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22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22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22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22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6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79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effectLst>
        <a:innerShdw dist="12700" dir="16200000">
          <a:schemeClr val="lt1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effectLst>
        <a:innerShdw dist="12700" dir="16200000">
          <a:schemeClr val="lt1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39">
  <cs:axisTitle>
    <cs:lnRef idx="0"/>
    <cs:fillRef idx="0"/>
    <cs:effectRef idx="0"/>
    <cs:fontRef idx="minor">
      <a:schemeClr val="lt1">
        <a:lumMod val="75000"/>
      </a:schemeClr>
    </cs:fontRef>
    <cs:defRPr sz="1197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>
        <a:lumMod val="75000"/>
      </a:schemeClr>
    </cs:fontRef>
    <cs:defRPr sz="1197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dk1">
                <a:lumMod val="65000"/>
                <a:lumOff val="35000"/>
              </a:schemeClr>
            </a:gs>
            <a:gs pos="100000">
              <a:schemeClr val="dk1">
                <a:lumMod val="75000"/>
                <a:lumOff val="25000"/>
              </a:schemeClr>
            </a:gs>
          </a:gsLst>
          <a:lin ang="10800000" scaled="0"/>
        </a:gradFill>
        <a:round/>
      </a:ln>
      <a:effectLst/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  <a:alpha val="25000"/>
              </a:schemeClr>
            </a:gs>
            <a:gs pos="0">
              <a:schemeClr val="dk1">
                <a:lumMod val="65000"/>
                <a:lumOff val="35000"/>
                <a:alpha val="2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862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22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91032-81A2-48BE-B469-CC27AEAFBEF5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01429-7EE8-43B5-ABCE-02B2FD6A28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229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91032-81A2-48BE-B469-CC27AEAFBEF5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01429-7EE8-43B5-ABCE-02B2FD6A28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893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91032-81A2-48BE-B469-CC27AEAFBEF5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01429-7EE8-43B5-ABCE-02B2FD6A28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121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91032-81A2-48BE-B469-CC27AEAFBEF5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01429-7EE8-43B5-ABCE-02B2FD6A28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9390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91032-81A2-48BE-B469-CC27AEAFBEF5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01429-7EE8-43B5-ABCE-02B2FD6A28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5421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91032-81A2-48BE-B469-CC27AEAFBEF5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01429-7EE8-43B5-ABCE-02B2FD6A28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627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91032-81A2-48BE-B469-CC27AEAFBEF5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01429-7EE8-43B5-ABCE-02B2FD6A28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247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91032-81A2-48BE-B469-CC27AEAFBEF5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01429-7EE8-43B5-ABCE-02B2FD6A28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1898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91032-81A2-48BE-B469-CC27AEAFBEF5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01429-7EE8-43B5-ABCE-02B2FD6A28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265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91032-81A2-48BE-B469-CC27AEAFBEF5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01429-7EE8-43B5-ABCE-02B2FD6A28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6169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91032-81A2-48BE-B469-CC27AEAFBEF5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01429-7EE8-43B5-ABCE-02B2FD6A28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5487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91032-81A2-48BE-B469-CC27AEAFBEF5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01429-7EE8-43B5-ABCE-02B2FD6A28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0176" y="34894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бюджета Большереченского муниципального района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2020 год и на плановый период 2021 и 2022 годов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5218" y="2023198"/>
            <a:ext cx="7661564" cy="4398642"/>
          </a:xfrm>
        </p:spPr>
      </p:pic>
    </p:spTree>
    <p:extLst>
      <p:ext uri="{BB962C8B-B14F-4D97-AF65-F5344CB8AC3E}">
        <p14:creationId xmlns:p14="http://schemas.microsoft.com/office/powerpoint/2010/main" val="112434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12726"/>
            <a:ext cx="10515600" cy="77094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0800 «Культура, кинематография»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5078604"/>
              </p:ext>
            </p:extLst>
          </p:nvPr>
        </p:nvGraphicFramePr>
        <p:xfrm>
          <a:off x="595746" y="1136074"/>
          <a:ext cx="5401830" cy="50535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Объект 13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080717074"/>
              </p:ext>
            </p:extLst>
          </p:nvPr>
        </p:nvGraphicFramePr>
        <p:xfrm>
          <a:off x="6172200" y="1136650"/>
          <a:ext cx="5562600" cy="505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6187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782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1000 «Социальная политика»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5893415"/>
              </p:ext>
            </p:extLst>
          </p:nvPr>
        </p:nvGraphicFramePr>
        <p:xfrm>
          <a:off x="838200" y="1052946"/>
          <a:ext cx="10515600" cy="51240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775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022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1100 «Физическая культура и спорт»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8277614"/>
              </p:ext>
            </p:extLst>
          </p:nvPr>
        </p:nvGraphicFramePr>
        <p:xfrm>
          <a:off x="838200" y="1344613"/>
          <a:ext cx="10515600" cy="4832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671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5529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Финансовая помощь бюджетам поселений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9266460"/>
              </p:ext>
            </p:extLst>
          </p:nvPr>
        </p:nvGraphicFramePr>
        <p:xfrm>
          <a:off x="838200" y="1080654"/>
          <a:ext cx="10515600" cy="5417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520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310" y="884351"/>
            <a:ext cx="10515600" cy="2852737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Спасибо за внимание!!!!!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892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Общий объем доходов составит:</a:t>
            </a:r>
            <a:endParaRPr lang="ru-RU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4205831"/>
              </p:ext>
            </p:extLst>
          </p:nvPr>
        </p:nvGraphicFramePr>
        <p:xfrm>
          <a:off x="5183188" y="987425"/>
          <a:ext cx="6172200" cy="4881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481942"/>
            <a:ext cx="3932237" cy="3387045"/>
          </a:xfrm>
        </p:spPr>
        <p:txBody>
          <a:bodyPr/>
          <a:lstStyle/>
          <a:p>
            <a:r>
              <a:rPr lang="ru-RU" dirty="0" smtClean="0"/>
              <a:t>Ожидаемое исполнение:</a:t>
            </a:r>
          </a:p>
          <a:p>
            <a:r>
              <a:rPr lang="ru-RU" dirty="0" smtClean="0"/>
              <a:t>на 2019 год = 662 997 030,62 </a:t>
            </a:r>
          </a:p>
          <a:p>
            <a:endParaRPr lang="ru-RU" dirty="0"/>
          </a:p>
          <a:p>
            <a:r>
              <a:rPr lang="ru-RU" dirty="0" smtClean="0"/>
              <a:t>Показатели прогноза бюджета:</a:t>
            </a:r>
          </a:p>
          <a:p>
            <a:r>
              <a:rPr lang="ru-RU" dirty="0"/>
              <a:t>н</a:t>
            </a:r>
            <a:r>
              <a:rPr lang="ru-RU" dirty="0" smtClean="0"/>
              <a:t>а 2020 год = </a:t>
            </a:r>
            <a:r>
              <a:rPr lang="ru-RU" dirty="0"/>
              <a:t>582 331 592,27 </a:t>
            </a:r>
          </a:p>
        </p:txBody>
      </p:sp>
    </p:spTree>
    <p:extLst>
      <p:ext uri="{BB962C8B-B14F-4D97-AF65-F5344CB8AC3E}">
        <p14:creationId xmlns:p14="http://schemas.microsoft.com/office/powerpoint/2010/main" val="72881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Объект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18820460"/>
              </p:ext>
            </p:extLst>
          </p:nvPr>
        </p:nvGraphicFramePr>
        <p:xfrm>
          <a:off x="596766" y="298384"/>
          <a:ext cx="4263993" cy="6006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Объект 12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164375232"/>
              </p:ext>
            </p:extLst>
          </p:nvPr>
        </p:nvGraphicFramePr>
        <p:xfrm>
          <a:off x="5188018" y="317633"/>
          <a:ext cx="6545178" cy="61986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7742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Объект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19382344"/>
              </p:ext>
            </p:extLst>
          </p:nvPr>
        </p:nvGraphicFramePr>
        <p:xfrm>
          <a:off x="596766" y="298384"/>
          <a:ext cx="4263993" cy="6006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Объект 12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269598290"/>
              </p:ext>
            </p:extLst>
          </p:nvPr>
        </p:nvGraphicFramePr>
        <p:xfrm>
          <a:off x="5160309" y="298385"/>
          <a:ext cx="6545178" cy="6559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1711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0655482"/>
              </p:ext>
            </p:extLst>
          </p:nvPr>
        </p:nvGraphicFramePr>
        <p:xfrm>
          <a:off x="1289784" y="336884"/>
          <a:ext cx="10065603" cy="58425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399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1148616"/>
              </p:ext>
            </p:extLst>
          </p:nvPr>
        </p:nvGraphicFramePr>
        <p:xfrm>
          <a:off x="838200" y="457200"/>
          <a:ext cx="10515600" cy="5719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2148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Объект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0610812"/>
              </p:ext>
            </p:extLst>
          </p:nvPr>
        </p:nvGraphicFramePr>
        <p:xfrm>
          <a:off x="466896" y="983674"/>
          <a:ext cx="10547467" cy="5097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263237" y="202038"/>
            <a:ext cx="11256818" cy="7816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0400 «Национальная экономика»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64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782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0500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Жилищно-коммунальное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хозяйство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5611763"/>
              </p:ext>
            </p:extLst>
          </p:nvPr>
        </p:nvGraphicFramePr>
        <p:xfrm>
          <a:off x="838200" y="1052946"/>
          <a:ext cx="10515600" cy="51240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043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4693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0700 «Образование»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22802445"/>
              </p:ext>
            </p:extLst>
          </p:nvPr>
        </p:nvGraphicFramePr>
        <p:xfrm>
          <a:off x="457200" y="1219200"/>
          <a:ext cx="5562600" cy="4957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Объект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64148082"/>
              </p:ext>
            </p:extLst>
          </p:nvPr>
        </p:nvGraphicFramePr>
        <p:xfrm>
          <a:off x="6172199" y="1219200"/>
          <a:ext cx="5493327" cy="4957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180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226</Words>
  <Application>Microsoft Office PowerPoint</Application>
  <PresentationFormat>Произвольный</PresentationFormat>
  <Paragraphs>64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Проект бюджета Большереченского муниципального района на 2020 год и на плановый период 2021 и 2022 годов </vt:lpstr>
      <vt:lpstr>Общий объем доходов составит: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0500 «Жилищно-коммунальное хозяйство»</vt:lpstr>
      <vt:lpstr>0700 «Образование»</vt:lpstr>
      <vt:lpstr>0800 «Культура, кинематография»</vt:lpstr>
      <vt:lpstr>1000 «Социальная политика»</vt:lpstr>
      <vt:lpstr>1100 «Физическая культура и спорт»</vt:lpstr>
      <vt:lpstr>Финансовая помощь бюджетам поселений</vt:lpstr>
      <vt:lpstr>Спасибо за внимание!!!!!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Общий объем доходов составит:</dc:title>
  <dc:creator>user</dc:creator>
  <cp:lastModifiedBy>ESP</cp:lastModifiedBy>
  <cp:revision>106</cp:revision>
  <dcterms:created xsi:type="dcterms:W3CDTF">2017-12-04T18:50:32Z</dcterms:created>
  <dcterms:modified xsi:type="dcterms:W3CDTF">2019-12-11T03:55:00Z</dcterms:modified>
</cp:coreProperties>
</file>