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898.61</c:v>
                </c:pt>
                <c:pt idx="1">
                  <c:v>763.43999999999983</c:v>
                </c:pt>
                <c:pt idx="2">
                  <c:v>704.43999999999983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897.91</c:v>
                </c:pt>
                <c:pt idx="1">
                  <c:v>763.43999999999983</c:v>
                </c:pt>
                <c:pt idx="2">
                  <c:v>704.43999999999983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Источники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138532736"/>
        <c:axId val="138779648"/>
      </c:barChart>
      <c:catAx>
        <c:axId val="138532736"/>
        <c:scaling>
          <c:orientation val="minMax"/>
        </c:scaling>
        <c:axPos val="b"/>
        <c:tickLblPos val="nextTo"/>
        <c:crossAx val="138779648"/>
        <c:crosses val="autoZero"/>
        <c:auto val="1"/>
        <c:lblAlgn val="ctr"/>
        <c:lblOffset val="100"/>
      </c:catAx>
      <c:valAx>
        <c:axId val="138779648"/>
        <c:scaling>
          <c:orientation val="minMax"/>
        </c:scaling>
        <c:axPos val="l"/>
        <c:majorGridlines/>
        <c:numFmt formatCode="General" sourceLinked="1"/>
        <c:tickLblPos val="nextTo"/>
        <c:crossAx val="138532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на 01.10.2023 г.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165.6</c:v>
                </c:pt>
                <c:pt idx="1">
                  <c:v>203.6</c:v>
                </c:pt>
                <c:pt idx="2">
                  <c:v>235.8</c:v>
                </c:pt>
                <c:pt idx="3">
                  <c:v>249</c:v>
                </c:pt>
                <c:pt idx="4">
                  <c:v>264</c:v>
                </c:pt>
              </c:numCache>
            </c:numRef>
          </c:val>
        </c:ser>
        <c:axId val="138780672"/>
        <c:axId val="138916992"/>
      </c:barChart>
      <c:catAx>
        <c:axId val="138780672"/>
        <c:scaling>
          <c:orientation val="minMax"/>
        </c:scaling>
        <c:axPos val="b"/>
        <c:tickLblPos val="nextTo"/>
        <c:crossAx val="138916992"/>
        <c:crosses val="autoZero"/>
        <c:auto val="1"/>
        <c:lblAlgn val="ctr"/>
        <c:lblOffset val="100"/>
      </c:catAx>
      <c:valAx>
        <c:axId val="138916992"/>
        <c:scaling>
          <c:orientation val="minMax"/>
        </c:scaling>
        <c:axPos val="l"/>
        <c:majorGridlines/>
        <c:numFmt formatCode="General" sourceLinked="1"/>
        <c:tickLblPos val="nextTo"/>
        <c:crossAx val="138780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plotArea>
      <c:layout>
        <c:manualLayout>
          <c:layoutTarget val="inner"/>
          <c:xMode val="edge"/>
          <c:yMode val="edge"/>
          <c:x val="5.1966418917261524E-2"/>
          <c:y val="0.13605231549446156"/>
          <c:w val="0.78328194372899651"/>
          <c:h val="0.686772765692424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на 01.10.2023 г.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</c:v>
                </c:pt>
                <c:pt idx="1">
                  <c:v>5.8</c:v>
                </c:pt>
                <c:pt idx="2">
                  <c:v>3.4</c:v>
                </c:pt>
                <c:pt idx="3">
                  <c:v>3.5</c:v>
                </c:pt>
                <c:pt idx="4">
                  <c:v>3.4</c:v>
                </c:pt>
              </c:numCache>
            </c:numRef>
          </c:val>
        </c:ser>
        <c:axId val="149383040"/>
        <c:axId val="149384576"/>
      </c:barChart>
      <c:catAx>
        <c:axId val="149383040"/>
        <c:scaling>
          <c:orientation val="minMax"/>
        </c:scaling>
        <c:axPos val="b"/>
        <c:tickLblPos val="nextTo"/>
        <c:crossAx val="149384576"/>
        <c:crosses val="autoZero"/>
        <c:auto val="1"/>
        <c:lblAlgn val="ctr"/>
        <c:lblOffset val="100"/>
      </c:catAx>
      <c:valAx>
        <c:axId val="149384576"/>
        <c:scaling>
          <c:orientation val="minMax"/>
        </c:scaling>
        <c:axPos val="l"/>
        <c:majorGridlines/>
        <c:numFmt formatCode="General" sourceLinked="1"/>
        <c:tickLblPos val="nextTo"/>
        <c:crossAx val="149383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на 01.10.2023 г.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931.9</c:v>
                </c:pt>
                <c:pt idx="1">
                  <c:v>785.5</c:v>
                </c:pt>
                <c:pt idx="2">
                  <c:v>659.4</c:v>
                </c:pt>
                <c:pt idx="3">
                  <c:v>511</c:v>
                </c:pt>
                <c:pt idx="4">
                  <c:v>437</c:v>
                </c:pt>
              </c:numCache>
            </c:numRef>
          </c:val>
        </c:ser>
        <c:axId val="138916224"/>
        <c:axId val="139904896"/>
      </c:barChart>
      <c:catAx>
        <c:axId val="138916224"/>
        <c:scaling>
          <c:orientation val="minMax"/>
        </c:scaling>
        <c:axPos val="b"/>
        <c:tickLblPos val="nextTo"/>
        <c:crossAx val="139904896"/>
        <c:crosses val="autoZero"/>
        <c:auto val="1"/>
        <c:lblAlgn val="ctr"/>
        <c:lblOffset val="100"/>
      </c:catAx>
      <c:valAx>
        <c:axId val="139904896"/>
        <c:scaling>
          <c:orientation val="minMax"/>
        </c:scaling>
        <c:axPos val="l"/>
        <c:majorGridlines/>
        <c:numFmt formatCode="General" sourceLinked="1"/>
        <c:tickLblPos val="nextTo"/>
        <c:crossAx val="1389162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4249193038130008"/>
          <c:y val="1.363333834295897E-2"/>
          <c:w val="0.43975394913797644"/>
          <c:h val="0.8843400891713363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МБТобщего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65.599999999999994</c:v>
                </c:pt>
                <c:pt idx="1">
                  <c:v>0.6</c:v>
                </c:pt>
                <c:pt idx="2">
                  <c:v>19.100000000000001</c:v>
                </c:pt>
                <c:pt idx="3">
                  <c:v>86.1</c:v>
                </c:pt>
                <c:pt idx="4">
                  <c:v>576</c:v>
                </c:pt>
                <c:pt idx="5">
                  <c:v>6.3</c:v>
                </c:pt>
                <c:pt idx="6">
                  <c:v>64.900000000000006</c:v>
                </c:pt>
                <c:pt idx="7">
                  <c:v>26.8</c:v>
                </c:pt>
                <c:pt idx="8">
                  <c:v>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МБТобщего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62.7</c:v>
                </c:pt>
                <c:pt idx="1">
                  <c:v>0.6</c:v>
                </c:pt>
                <c:pt idx="2">
                  <c:v>20.6</c:v>
                </c:pt>
                <c:pt idx="3">
                  <c:v>3.5</c:v>
                </c:pt>
                <c:pt idx="4">
                  <c:v>524.20000000000005</c:v>
                </c:pt>
                <c:pt idx="5">
                  <c:v>7.2</c:v>
                </c:pt>
                <c:pt idx="6">
                  <c:v>64.900000000000006</c:v>
                </c:pt>
                <c:pt idx="7">
                  <c:v>27.1</c:v>
                </c:pt>
                <c:pt idx="8">
                  <c:v>36.1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Физическая культура и спорт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МБТобщего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53.1</c:v>
                </c:pt>
                <c:pt idx="1">
                  <c:v>0.6</c:v>
                </c:pt>
                <c:pt idx="2">
                  <c:v>22.1</c:v>
                </c:pt>
                <c:pt idx="3">
                  <c:v>3.5</c:v>
                </c:pt>
                <c:pt idx="4">
                  <c:v>466.2</c:v>
                </c:pt>
                <c:pt idx="5">
                  <c:v>7.2</c:v>
                </c:pt>
                <c:pt idx="6">
                  <c:v>64.900000000000006</c:v>
                </c:pt>
                <c:pt idx="7">
                  <c:v>27.1</c:v>
                </c:pt>
                <c:pt idx="8">
                  <c:v>36.1</c:v>
                </c:pt>
              </c:numCache>
            </c:numRef>
          </c:val>
        </c:ser>
        <c:overlap val="100"/>
        <c:axId val="162107776"/>
        <c:axId val="162110080"/>
      </c:barChart>
      <c:catAx>
        <c:axId val="162107776"/>
        <c:scaling>
          <c:orientation val="minMax"/>
        </c:scaling>
        <c:axPos val="l"/>
        <c:tickLblPos val="nextTo"/>
        <c:crossAx val="162110080"/>
        <c:crosses val="autoZero"/>
        <c:auto val="1"/>
        <c:lblAlgn val="ctr"/>
        <c:lblOffset val="100"/>
      </c:catAx>
      <c:valAx>
        <c:axId val="162110080"/>
        <c:scaling>
          <c:orientation val="minMax"/>
        </c:scaling>
        <c:axPos val="b"/>
        <c:majorGridlines/>
        <c:numFmt formatCode="General" sourceLinked="1"/>
        <c:tickLblPos val="nextTo"/>
        <c:crossAx val="162107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BA9B9-BC1C-4CA4-8722-962B46C75E13}" type="doc">
      <dgm:prSet loTypeId="urn:microsoft.com/office/officeart/2005/8/layout/matrix3" loCatId="matrix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558F2-D18C-4257-98FD-64267E042F77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Площадь муниципального района составляет </a:t>
          </a:r>
        </a:p>
        <a:p>
          <a:pPr rtl="0"/>
          <a:r>
            <a:rPr lang="ru-RU" b="1" dirty="0" smtClean="0">
              <a:solidFill>
                <a:srgbClr val="0070C0"/>
              </a:solidFill>
            </a:rPr>
            <a:t>4 331,9 кв. км</a:t>
          </a:r>
          <a:endParaRPr lang="en-US" b="1" dirty="0">
            <a:solidFill>
              <a:srgbClr val="0070C0"/>
            </a:solidFill>
          </a:endParaRPr>
        </a:p>
      </dgm:t>
    </dgm:pt>
    <dgm:pt modelId="{FC9D3726-9E8E-439A-93D7-877044215DF2}" type="parTrans" cxnId="{FD01B9BF-F409-47D2-9B94-F3258C119B1E}">
      <dgm:prSet/>
      <dgm:spPr/>
      <dgm:t>
        <a:bodyPr/>
        <a:lstStyle/>
        <a:p>
          <a:endParaRPr lang="ru-RU"/>
        </a:p>
      </dgm:t>
    </dgm:pt>
    <dgm:pt modelId="{356B36A2-60EB-4E3D-A551-91D61AF4C958}" type="sibTrans" cxnId="{FD01B9BF-F409-47D2-9B94-F3258C119B1E}">
      <dgm:prSet/>
      <dgm:spPr/>
      <dgm:t>
        <a:bodyPr/>
        <a:lstStyle/>
        <a:p>
          <a:endParaRPr lang="ru-RU"/>
        </a:p>
      </dgm:t>
    </dgm:pt>
    <dgm:pt modelId="{B89F0163-6327-42CF-8519-154C49B9305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Население района составляет 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21 790 человек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E707A2-FA94-4544-B338-B308750CE6B3}" type="parTrans" cxnId="{C4925C81-8E87-4CE3-BBFD-2ED9B2A2AD23}">
      <dgm:prSet/>
      <dgm:spPr/>
      <dgm:t>
        <a:bodyPr/>
        <a:lstStyle/>
        <a:p>
          <a:endParaRPr lang="ru-RU"/>
        </a:p>
      </dgm:t>
    </dgm:pt>
    <dgm:pt modelId="{F18492D9-6C89-49CF-B0D4-10F81F9EE699}" type="sibTrans" cxnId="{C4925C81-8E87-4CE3-BBFD-2ED9B2A2AD23}">
      <dgm:prSet/>
      <dgm:spPr/>
      <dgm:t>
        <a:bodyPr/>
        <a:lstStyle/>
        <a:p>
          <a:endParaRPr lang="ru-RU"/>
        </a:p>
      </dgm:t>
    </dgm:pt>
    <dgm:pt modelId="{593BA349-0BA5-4880-89BA-D64898EF389A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70C0"/>
              </a:solidFill>
            </a:rPr>
            <a:t>В состав Большереченского района входят 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70C0"/>
              </a:solidFill>
            </a:rPr>
            <a:t>12 сельских </a:t>
          </a:r>
          <a:r>
            <a:rPr lang="ru-RU" b="1" dirty="0" smtClean="0">
              <a:solidFill>
                <a:srgbClr val="0070C0"/>
              </a:solidFill>
            </a:rPr>
            <a:t>поселений и </a:t>
          </a:r>
          <a:endParaRPr lang="ru-RU" b="1" dirty="0" smtClean="0">
            <a:solidFill>
              <a:srgbClr val="0070C0"/>
            </a:solidFill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70C0"/>
              </a:solidFill>
            </a:rPr>
            <a:t>1 </a:t>
          </a:r>
          <a:r>
            <a:rPr lang="ru-RU" b="1" dirty="0" smtClean="0">
              <a:solidFill>
                <a:srgbClr val="0070C0"/>
              </a:solidFill>
            </a:rPr>
            <a:t>городское, </a:t>
          </a:r>
          <a:r>
            <a:rPr lang="ru-RU" b="1" dirty="0" smtClean="0">
              <a:solidFill>
                <a:srgbClr val="0070C0"/>
              </a:solidFill>
            </a:rPr>
            <a:t>общее количество населенных пунктов - 54</a:t>
          </a:r>
          <a:endParaRPr lang="ru-RU" b="1" dirty="0">
            <a:solidFill>
              <a:srgbClr val="0070C0"/>
            </a:solidFill>
          </a:endParaRPr>
        </a:p>
      </dgm:t>
    </dgm:pt>
    <dgm:pt modelId="{596976CF-F532-4E48-9FDD-D25C0D812E2B}" type="parTrans" cxnId="{A5225914-F34A-470E-914A-87DA3217BA3B}">
      <dgm:prSet/>
      <dgm:spPr/>
      <dgm:t>
        <a:bodyPr/>
        <a:lstStyle/>
        <a:p>
          <a:endParaRPr lang="ru-RU"/>
        </a:p>
      </dgm:t>
    </dgm:pt>
    <dgm:pt modelId="{18920EF5-443E-4537-960D-56A9998491B3}" type="sibTrans" cxnId="{A5225914-F34A-470E-914A-87DA3217BA3B}">
      <dgm:prSet/>
      <dgm:spPr/>
      <dgm:t>
        <a:bodyPr/>
        <a:lstStyle/>
        <a:p>
          <a:endParaRPr lang="ru-RU"/>
        </a:p>
      </dgm:t>
    </dgm:pt>
    <dgm:pt modelId="{40D99257-CE88-4A4C-B267-B3F497735653}" type="pres">
      <dgm:prSet presAssocID="{ED8BA9B9-BC1C-4CA4-8722-962B46C75E1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62B8F-FDDA-4CD0-93A3-A156038FD540}" type="pres">
      <dgm:prSet presAssocID="{ED8BA9B9-BC1C-4CA4-8722-962B46C75E13}" presName="diamond" presStyleLbl="bgShp" presStyleIdx="0" presStyleCnt="1" custScaleX="106387" custLinFactNeighborX="-2381"/>
      <dgm:spPr/>
      <dgm:t>
        <a:bodyPr/>
        <a:lstStyle/>
        <a:p>
          <a:endParaRPr lang="ru-RU"/>
        </a:p>
      </dgm:t>
    </dgm:pt>
    <dgm:pt modelId="{EF612005-D609-4CF8-BC43-6BDB96F7DDE7}" type="pres">
      <dgm:prSet presAssocID="{ED8BA9B9-BC1C-4CA4-8722-962B46C75E1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70435-B257-4A8C-A882-29C9AB6AC78E}" type="pres">
      <dgm:prSet presAssocID="{ED8BA9B9-BC1C-4CA4-8722-962B46C75E13}" presName="quad2" presStyleLbl="node1" presStyleIdx="1" presStyleCnt="4" custLinFactY="7150" custLinFactNeighborX="500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14D37-B701-4B2C-BBA7-188B5A3199EC}" type="pres">
      <dgm:prSet presAssocID="{ED8BA9B9-BC1C-4CA4-8722-962B46C75E1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37D2B-9FDF-404A-BBB6-1545946BDD6C}" type="pres">
      <dgm:prSet presAssocID="{ED8BA9B9-BC1C-4CA4-8722-962B46C75E13}" presName="quad4" presStyleLbl="node1" presStyleIdx="3" presStyleCnt="4" custScaleX="93116" custScaleY="98102" custLinFactY="-5483" custLinFactNeighborX="2085" custLinFactNeighborY="-100000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99235AF-50BF-4091-88E5-82D8EDB1912E}" type="presOf" srcId="{B89F0163-6327-42CF-8519-154C49B93058}" destId="{72970435-B257-4A8C-A882-29C9AB6AC78E}" srcOrd="0" destOrd="0" presId="urn:microsoft.com/office/officeart/2005/8/layout/matrix3"/>
    <dgm:cxn modelId="{1D01822A-26D8-4A51-BD04-477C802D7302}" type="presOf" srcId="{ED8BA9B9-BC1C-4CA4-8722-962B46C75E13}" destId="{40D99257-CE88-4A4C-B267-B3F497735653}" srcOrd="0" destOrd="0" presId="urn:microsoft.com/office/officeart/2005/8/layout/matrix3"/>
    <dgm:cxn modelId="{A5225914-F34A-470E-914A-87DA3217BA3B}" srcId="{ED8BA9B9-BC1C-4CA4-8722-962B46C75E13}" destId="{593BA349-0BA5-4880-89BA-D64898EF389A}" srcOrd="2" destOrd="0" parTransId="{596976CF-F532-4E48-9FDD-D25C0D812E2B}" sibTransId="{18920EF5-443E-4537-960D-56A9998491B3}"/>
    <dgm:cxn modelId="{CECBECC5-3E3A-4C18-95A4-D7D110958574}" type="presOf" srcId="{D68558F2-D18C-4257-98FD-64267E042F77}" destId="{EF612005-D609-4CF8-BC43-6BDB96F7DDE7}" srcOrd="0" destOrd="0" presId="urn:microsoft.com/office/officeart/2005/8/layout/matrix3"/>
    <dgm:cxn modelId="{FD01B9BF-F409-47D2-9B94-F3258C119B1E}" srcId="{ED8BA9B9-BC1C-4CA4-8722-962B46C75E13}" destId="{D68558F2-D18C-4257-98FD-64267E042F77}" srcOrd="0" destOrd="0" parTransId="{FC9D3726-9E8E-439A-93D7-877044215DF2}" sibTransId="{356B36A2-60EB-4E3D-A551-91D61AF4C958}"/>
    <dgm:cxn modelId="{C4925C81-8E87-4CE3-BBFD-2ED9B2A2AD23}" srcId="{ED8BA9B9-BC1C-4CA4-8722-962B46C75E13}" destId="{B89F0163-6327-42CF-8519-154C49B93058}" srcOrd="1" destOrd="0" parTransId="{0BE707A2-FA94-4544-B338-B308750CE6B3}" sibTransId="{F18492D9-6C89-49CF-B0D4-10F81F9EE699}"/>
    <dgm:cxn modelId="{B3B74AC5-9824-4E01-9D34-074FA0961E6F}" type="presOf" srcId="{593BA349-0BA5-4880-89BA-D64898EF389A}" destId="{34314D37-B701-4B2C-BBA7-188B5A3199EC}" srcOrd="0" destOrd="0" presId="urn:microsoft.com/office/officeart/2005/8/layout/matrix3"/>
    <dgm:cxn modelId="{C3E884CC-69FC-4A3F-8DC4-0B270CE305A3}" type="presParOf" srcId="{40D99257-CE88-4A4C-B267-B3F497735653}" destId="{D8662B8F-FDDA-4CD0-93A3-A156038FD540}" srcOrd="0" destOrd="0" presId="urn:microsoft.com/office/officeart/2005/8/layout/matrix3"/>
    <dgm:cxn modelId="{F99F470A-A4C7-4E1F-ADB7-E6FBAF0CE67F}" type="presParOf" srcId="{40D99257-CE88-4A4C-B267-B3F497735653}" destId="{EF612005-D609-4CF8-BC43-6BDB96F7DDE7}" srcOrd="1" destOrd="0" presId="urn:microsoft.com/office/officeart/2005/8/layout/matrix3"/>
    <dgm:cxn modelId="{64457F5D-E926-41BA-A627-97E3A662A054}" type="presParOf" srcId="{40D99257-CE88-4A4C-B267-B3F497735653}" destId="{72970435-B257-4A8C-A882-29C9AB6AC78E}" srcOrd="2" destOrd="0" presId="urn:microsoft.com/office/officeart/2005/8/layout/matrix3"/>
    <dgm:cxn modelId="{CBB0E1F3-BAB5-4954-BA63-C552B0A5D9DC}" type="presParOf" srcId="{40D99257-CE88-4A4C-B267-B3F497735653}" destId="{34314D37-B701-4B2C-BBA7-188B5A3199EC}" srcOrd="3" destOrd="0" presId="urn:microsoft.com/office/officeart/2005/8/layout/matrix3"/>
    <dgm:cxn modelId="{16A229D8-EBC8-478B-B0BB-1A3E605F819A}" type="presParOf" srcId="{40D99257-CE88-4A4C-B267-B3F497735653}" destId="{60B37D2B-9FDF-404A-BBB6-1545946BDD6C}" srcOrd="4" destOrd="0" presId="urn:microsoft.com/office/officeart/2005/8/layout/matrix3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A86E89-47DD-4B12-9D84-5B7184B70B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553E71-F0A4-47F5-BF2D-9CDA411DC39D}">
      <dgm:prSet phldrT="[Текст]"/>
      <dgm:spPr/>
      <dgm:t>
        <a:bodyPr/>
        <a:lstStyle/>
        <a:p>
          <a:r>
            <a:rPr lang="ru-RU" dirty="0" smtClean="0"/>
            <a:t>На заработную плату работников культуры запланированы расходы в размере 46 170 787,00 рублей на 2024 год, на 2025 год 49 216 439,65 рублей, 48 806 999,67 на 2026 год</a:t>
          </a:r>
          <a:endParaRPr lang="ru-RU" dirty="0"/>
        </a:p>
      </dgm:t>
    </dgm:pt>
    <dgm:pt modelId="{329DD9D9-06BD-4C3E-9B8A-9E7E78D4AE2B}" type="parTrans" cxnId="{5CE422B4-496F-436F-B9DD-2DB05D515680}">
      <dgm:prSet/>
      <dgm:spPr/>
      <dgm:t>
        <a:bodyPr/>
        <a:lstStyle/>
        <a:p>
          <a:endParaRPr lang="ru-RU"/>
        </a:p>
      </dgm:t>
    </dgm:pt>
    <dgm:pt modelId="{4C8E55B5-7F7C-42F0-9ABD-B9EA36201010}" type="sibTrans" cxnId="{5CE422B4-496F-436F-B9DD-2DB05D515680}">
      <dgm:prSet/>
      <dgm:spPr/>
      <dgm:t>
        <a:bodyPr/>
        <a:lstStyle/>
        <a:p>
          <a:endParaRPr lang="ru-RU"/>
        </a:p>
      </dgm:t>
    </dgm:pt>
    <dgm:pt modelId="{A6CBF68C-4993-4B60-8D28-24FD1B0E06D6}" type="pres">
      <dgm:prSet presAssocID="{45A86E89-47DD-4B12-9D84-5B7184B70B9E}" presName="linear" presStyleCnt="0">
        <dgm:presLayoutVars>
          <dgm:animLvl val="lvl"/>
          <dgm:resizeHandles val="exact"/>
        </dgm:presLayoutVars>
      </dgm:prSet>
      <dgm:spPr/>
    </dgm:pt>
    <dgm:pt modelId="{8D9382EA-13E1-46D2-9380-43C1B0CD4A4C}" type="pres">
      <dgm:prSet presAssocID="{CC553E71-F0A4-47F5-BF2D-9CDA411DC39D}" presName="parentText" presStyleLbl="node1" presStyleIdx="0" presStyleCnt="1" custLinFactNeighborX="-15" custLinFactNeighborY="-2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15ABD8-C594-43EE-AAA5-9CB043EE84A3}" type="presOf" srcId="{CC553E71-F0A4-47F5-BF2D-9CDA411DC39D}" destId="{8D9382EA-13E1-46D2-9380-43C1B0CD4A4C}" srcOrd="0" destOrd="0" presId="urn:microsoft.com/office/officeart/2005/8/layout/vList2"/>
    <dgm:cxn modelId="{5CE422B4-496F-436F-B9DD-2DB05D515680}" srcId="{45A86E89-47DD-4B12-9D84-5B7184B70B9E}" destId="{CC553E71-F0A4-47F5-BF2D-9CDA411DC39D}" srcOrd="0" destOrd="0" parTransId="{329DD9D9-06BD-4C3E-9B8A-9E7E78D4AE2B}" sibTransId="{4C8E55B5-7F7C-42F0-9ABD-B9EA36201010}"/>
    <dgm:cxn modelId="{5BA12A20-41F4-4F47-A290-00CEF7F5361F}" type="presOf" srcId="{45A86E89-47DD-4B12-9D84-5B7184B70B9E}" destId="{A6CBF68C-4993-4B60-8D28-24FD1B0E06D6}" srcOrd="0" destOrd="0" presId="urn:microsoft.com/office/officeart/2005/8/layout/vList2"/>
    <dgm:cxn modelId="{96E435D1-FC1D-458B-A740-0655CB7E58E4}" type="presParOf" srcId="{A6CBF68C-4993-4B60-8D28-24FD1B0E06D6}" destId="{8D9382EA-13E1-46D2-9380-43C1B0CD4A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E9ECFA-123A-46B6-9CA6-A52009CC71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7DB1F-4965-4540-8ABA-6A0FDEFA9046}">
      <dgm:prSet phldrT="[Текст]"/>
      <dgm:spPr/>
      <dgm:t>
        <a:bodyPr/>
        <a:lstStyle/>
        <a:p>
          <a:r>
            <a:rPr lang="ru-RU" dirty="0" smtClean="0"/>
            <a:t>дополнительное пенсионное обеспечение 3 584 892,60 рублей</a:t>
          </a:r>
          <a:endParaRPr lang="ru-RU" dirty="0"/>
        </a:p>
      </dgm:t>
    </dgm:pt>
    <dgm:pt modelId="{CB2BE175-C1F9-4C7C-8B62-C9125EE3C655}" type="parTrans" cxnId="{4B85A92E-4F57-40C6-B0FB-6AB11D04DCD7}">
      <dgm:prSet/>
      <dgm:spPr/>
      <dgm:t>
        <a:bodyPr/>
        <a:lstStyle/>
        <a:p>
          <a:endParaRPr lang="ru-RU"/>
        </a:p>
      </dgm:t>
    </dgm:pt>
    <dgm:pt modelId="{C37374B1-804E-41A8-8B3F-6B00AC4A1F12}" type="sibTrans" cxnId="{4B85A92E-4F57-40C6-B0FB-6AB11D04DCD7}">
      <dgm:prSet/>
      <dgm:spPr/>
      <dgm:t>
        <a:bodyPr/>
        <a:lstStyle/>
        <a:p>
          <a:endParaRPr lang="ru-RU"/>
        </a:p>
      </dgm:t>
    </dgm:pt>
    <dgm:pt modelId="{08F4C457-498C-406E-8E93-3FD68DCA3D81}">
      <dgm:prSet phldrT="[Текст]"/>
      <dgm:spPr/>
      <dgm:t>
        <a:bodyPr/>
        <a:lstStyle/>
        <a:p>
          <a:r>
            <a:rPr lang="ru-RU" dirty="0" smtClean="0"/>
            <a:t>предоставление молодым семьям социальных выплат на приобретение или строительство жилья, в том числе на уплату первоначального взноса при получении ипотечного жилищного кредита или займа, а также на погашение основной суммы долга и уплату процентов по этим ипотечным жилищным кредитам или займам -  424 600,0 рублей на 2024 год по 724 600,00 рублей  на 2025 год и на 2026 год</a:t>
          </a:r>
          <a:endParaRPr lang="ru-RU" dirty="0"/>
        </a:p>
      </dgm:t>
    </dgm:pt>
    <dgm:pt modelId="{7D13183F-B0A1-4FD6-9F70-6C98C64385C4}" type="parTrans" cxnId="{AEF441BC-3030-47DE-8190-865A27B2EC49}">
      <dgm:prSet/>
      <dgm:spPr/>
      <dgm:t>
        <a:bodyPr/>
        <a:lstStyle/>
        <a:p>
          <a:endParaRPr lang="ru-RU"/>
        </a:p>
      </dgm:t>
    </dgm:pt>
    <dgm:pt modelId="{4FE4FB9A-1217-4FF2-9A60-A13B6B819D06}" type="sibTrans" cxnId="{AEF441BC-3030-47DE-8190-865A27B2EC49}">
      <dgm:prSet/>
      <dgm:spPr/>
      <dgm:t>
        <a:bodyPr/>
        <a:lstStyle/>
        <a:p>
          <a:endParaRPr lang="ru-RU"/>
        </a:p>
      </dgm:t>
    </dgm:pt>
    <dgm:pt modelId="{4ED5EDDC-CF0C-4E6A-AD5F-30C5B90BD59E}">
      <dgm:prSet phldrT="[Текст]"/>
      <dgm:spPr/>
      <dgm:t>
        <a:bodyPr/>
        <a:lstStyle/>
        <a:p>
          <a:r>
            <a:rPr lang="ru-RU" dirty="0" smtClean="0"/>
            <a:t>выплаты, связанные с охраной семьи и детства – 18 172 131,00 рубль на 2025 год 18 486 755,0 рублей и на 2026 год 18 519 003,0 рубля</a:t>
          </a:r>
          <a:endParaRPr lang="ru-RU" dirty="0"/>
        </a:p>
      </dgm:t>
    </dgm:pt>
    <dgm:pt modelId="{72D31B91-34FB-4F69-8D12-60EABCB7A2F9}" type="parTrans" cxnId="{CD996A60-C18D-41D8-8924-BE73BEFE4F41}">
      <dgm:prSet/>
      <dgm:spPr/>
      <dgm:t>
        <a:bodyPr/>
        <a:lstStyle/>
        <a:p>
          <a:endParaRPr lang="ru-RU"/>
        </a:p>
      </dgm:t>
    </dgm:pt>
    <dgm:pt modelId="{A20E891D-E3AE-4E82-8D73-C4E4A9C427F2}" type="sibTrans" cxnId="{CD996A60-C18D-41D8-8924-BE73BEFE4F41}">
      <dgm:prSet/>
      <dgm:spPr/>
      <dgm:t>
        <a:bodyPr/>
        <a:lstStyle/>
        <a:p>
          <a:endParaRPr lang="ru-RU"/>
        </a:p>
      </dgm:t>
    </dgm:pt>
    <dgm:pt modelId="{42A5B3A8-8CC5-49A6-9C0D-9A1875EFBE6A}">
      <dgm:prSet phldrT="[Текст]"/>
      <dgm:spPr/>
      <dgm:t>
        <a:bodyPr/>
        <a:lstStyle/>
        <a:p>
          <a:r>
            <a:rPr lang="ru-RU" dirty="0" smtClean="0"/>
            <a:t>субсидирование общественных организаций на проведение социально-значимых мероприятий – 638 000,00 рублей.</a:t>
          </a:r>
          <a:endParaRPr lang="ru-RU" dirty="0"/>
        </a:p>
      </dgm:t>
    </dgm:pt>
    <dgm:pt modelId="{4CBD747E-6866-4254-96EF-C2D1D34CF9BD}" type="parTrans" cxnId="{280EE50E-424F-43A8-93D0-EBC140B44A80}">
      <dgm:prSet/>
      <dgm:spPr/>
      <dgm:t>
        <a:bodyPr/>
        <a:lstStyle/>
        <a:p>
          <a:endParaRPr lang="ru-RU"/>
        </a:p>
      </dgm:t>
    </dgm:pt>
    <dgm:pt modelId="{92850FE2-7B5D-44FE-9714-2510602EBEFF}" type="sibTrans" cxnId="{280EE50E-424F-43A8-93D0-EBC140B44A80}">
      <dgm:prSet/>
      <dgm:spPr/>
      <dgm:t>
        <a:bodyPr/>
        <a:lstStyle/>
        <a:p>
          <a:endParaRPr lang="ru-RU"/>
        </a:p>
      </dgm:t>
    </dgm:pt>
    <dgm:pt modelId="{D1B42592-3892-4ED8-98AC-0E65680941D1}" type="pres">
      <dgm:prSet presAssocID="{34E9ECFA-123A-46B6-9CA6-A52009CC7120}" presName="linear" presStyleCnt="0">
        <dgm:presLayoutVars>
          <dgm:animLvl val="lvl"/>
          <dgm:resizeHandles val="exact"/>
        </dgm:presLayoutVars>
      </dgm:prSet>
      <dgm:spPr/>
    </dgm:pt>
    <dgm:pt modelId="{C304C7DA-6916-4FB6-BF19-9C32474891F2}" type="pres">
      <dgm:prSet presAssocID="{9E27DB1F-4965-4540-8ABA-6A0FDEFA90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3244E-30EC-43CB-9B26-C42BE5ED1170}" type="pres">
      <dgm:prSet presAssocID="{9E27DB1F-4965-4540-8ABA-6A0FDEFA90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29A9-C6D2-4525-882D-2A61A36BD05B}" type="pres">
      <dgm:prSet presAssocID="{4ED5EDDC-CF0C-4E6A-AD5F-30C5B90BD5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1CCB-CB7D-4304-A648-E7C4C50DA446}" type="pres">
      <dgm:prSet presAssocID="{4ED5EDDC-CF0C-4E6A-AD5F-30C5B90BD5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06474-4570-454A-91CF-BAC0D528D6C8}" type="presOf" srcId="{4ED5EDDC-CF0C-4E6A-AD5F-30C5B90BD59E}" destId="{DC9629A9-C6D2-4525-882D-2A61A36BD05B}" srcOrd="0" destOrd="0" presId="urn:microsoft.com/office/officeart/2005/8/layout/vList2"/>
    <dgm:cxn modelId="{4B85A92E-4F57-40C6-B0FB-6AB11D04DCD7}" srcId="{34E9ECFA-123A-46B6-9CA6-A52009CC7120}" destId="{9E27DB1F-4965-4540-8ABA-6A0FDEFA9046}" srcOrd="0" destOrd="0" parTransId="{CB2BE175-C1F9-4C7C-8B62-C9125EE3C655}" sibTransId="{C37374B1-804E-41A8-8B3F-6B00AC4A1F12}"/>
    <dgm:cxn modelId="{355FCB39-4542-4A99-AF4F-C83D527CEEA0}" type="presOf" srcId="{08F4C457-498C-406E-8E93-3FD68DCA3D81}" destId="{F7D3244E-30EC-43CB-9B26-C42BE5ED1170}" srcOrd="0" destOrd="0" presId="urn:microsoft.com/office/officeart/2005/8/layout/vList2"/>
    <dgm:cxn modelId="{AEF441BC-3030-47DE-8190-865A27B2EC49}" srcId="{9E27DB1F-4965-4540-8ABA-6A0FDEFA9046}" destId="{08F4C457-498C-406E-8E93-3FD68DCA3D81}" srcOrd="0" destOrd="0" parTransId="{7D13183F-B0A1-4FD6-9F70-6C98C64385C4}" sibTransId="{4FE4FB9A-1217-4FF2-9A60-A13B6B819D06}"/>
    <dgm:cxn modelId="{CD996A60-C18D-41D8-8924-BE73BEFE4F41}" srcId="{34E9ECFA-123A-46B6-9CA6-A52009CC7120}" destId="{4ED5EDDC-CF0C-4E6A-AD5F-30C5B90BD59E}" srcOrd="1" destOrd="0" parTransId="{72D31B91-34FB-4F69-8D12-60EABCB7A2F9}" sibTransId="{A20E891D-E3AE-4E82-8D73-C4E4A9C427F2}"/>
    <dgm:cxn modelId="{3C15829F-3820-480C-88A4-4A387A171D8C}" type="presOf" srcId="{34E9ECFA-123A-46B6-9CA6-A52009CC7120}" destId="{D1B42592-3892-4ED8-98AC-0E65680941D1}" srcOrd="0" destOrd="0" presId="urn:microsoft.com/office/officeart/2005/8/layout/vList2"/>
    <dgm:cxn modelId="{95735EC2-C217-4107-B24B-0959924F46EB}" type="presOf" srcId="{42A5B3A8-8CC5-49A6-9C0D-9A1875EFBE6A}" destId="{1A061CCB-CB7D-4304-A648-E7C4C50DA446}" srcOrd="0" destOrd="0" presId="urn:microsoft.com/office/officeart/2005/8/layout/vList2"/>
    <dgm:cxn modelId="{CCCE5219-B9CE-4190-B869-A6B7C61FFD04}" type="presOf" srcId="{9E27DB1F-4965-4540-8ABA-6A0FDEFA9046}" destId="{C304C7DA-6916-4FB6-BF19-9C32474891F2}" srcOrd="0" destOrd="0" presId="urn:microsoft.com/office/officeart/2005/8/layout/vList2"/>
    <dgm:cxn modelId="{280EE50E-424F-43A8-93D0-EBC140B44A80}" srcId="{4ED5EDDC-CF0C-4E6A-AD5F-30C5B90BD59E}" destId="{42A5B3A8-8CC5-49A6-9C0D-9A1875EFBE6A}" srcOrd="0" destOrd="0" parTransId="{4CBD747E-6866-4254-96EF-C2D1D34CF9BD}" sibTransId="{92850FE2-7B5D-44FE-9714-2510602EBEFF}"/>
    <dgm:cxn modelId="{C4E73827-E1DC-4459-84C5-0F5C1740EEF1}" type="presParOf" srcId="{D1B42592-3892-4ED8-98AC-0E65680941D1}" destId="{C304C7DA-6916-4FB6-BF19-9C32474891F2}" srcOrd="0" destOrd="0" presId="urn:microsoft.com/office/officeart/2005/8/layout/vList2"/>
    <dgm:cxn modelId="{D829C0E3-CC50-4746-A164-482F4CF4A69E}" type="presParOf" srcId="{D1B42592-3892-4ED8-98AC-0E65680941D1}" destId="{F7D3244E-30EC-43CB-9B26-C42BE5ED1170}" srcOrd="1" destOrd="0" presId="urn:microsoft.com/office/officeart/2005/8/layout/vList2"/>
    <dgm:cxn modelId="{794DF838-8D01-486F-8D69-5724AC794589}" type="presParOf" srcId="{D1B42592-3892-4ED8-98AC-0E65680941D1}" destId="{DC9629A9-C6D2-4525-882D-2A61A36BD05B}" srcOrd="2" destOrd="0" presId="urn:microsoft.com/office/officeart/2005/8/layout/vList2"/>
    <dgm:cxn modelId="{05189B98-27EA-41B9-B768-98213141BDEB}" type="presParOf" srcId="{D1B42592-3892-4ED8-98AC-0E65680941D1}" destId="{1A061CCB-CB7D-4304-A648-E7C4C50DA4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45C44-78EB-4417-87B5-74D0D42645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9F5BB0-1CC3-4004-94AD-81E46037E5A2}">
      <dgm:prSet phldrT="[Текст]"/>
      <dgm:spPr/>
      <dgm:t>
        <a:bodyPr/>
        <a:lstStyle/>
        <a:p>
          <a:r>
            <a:rPr lang="ru-RU" dirty="0" smtClean="0"/>
            <a:t>финансирование заработной платы  2 600 000,00 рублей в  2024  году, 3 090 808  рублей   в  2025 году, 3 090 808,00 рублей в 2026 году.</a:t>
          </a:r>
          <a:endParaRPr lang="ru-RU" dirty="0"/>
        </a:p>
      </dgm:t>
    </dgm:pt>
    <dgm:pt modelId="{8FC6089C-A76B-4133-90A8-B3263AE84968}" type="parTrans" cxnId="{7FC03D50-1645-40E1-8AED-1AEF9C8972EC}">
      <dgm:prSet/>
      <dgm:spPr/>
      <dgm:t>
        <a:bodyPr/>
        <a:lstStyle/>
        <a:p>
          <a:endParaRPr lang="ru-RU"/>
        </a:p>
      </dgm:t>
    </dgm:pt>
    <dgm:pt modelId="{799D3FDB-474D-40F8-9CDE-2F7ED654EC2E}" type="sibTrans" cxnId="{7FC03D50-1645-40E1-8AED-1AEF9C8972EC}">
      <dgm:prSet/>
      <dgm:spPr/>
      <dgm:t>
        <a:bodyPr/>
        <a:lstStyle/>
        <a:p>
          <a:endParaRPr lang="ru-RU"/>
        </a:p>
      </dgm:t>
    </dgm:pt>
    <dgm:pt modelId="{A2C80E7F-018D-4B18-8723-87377E2FB4E1}">
      <dgm:prSet phldrT="[Текст]"/>
      <dgm:spPr/>
      <dgm:t>
        <a:bodyPr/>
        <a:lstStyle/>
        <a:p>
          <a:r>
            <a:rPr lang="ru-RU" dirty="0" smtClean="0"/>
            <a:t>На оснащение учреждений сферы физической культуры и спорта необходимым инвентарем, спортивной формой, техническими средствами, приборами и оборудованием для учебно-тренировочного процесса и проведения соревнований различного уровня, 778 650,00 рублей.</a:t>
          </a:r>
          <a:endParaRPr lang="ru-RU" dirty="0"/>
        </a:p>
      </dgm:t>
    </dgm:pt>
    <dgm:pt modelId="{CA432277-AE70-4224-9D66-CD24BE580814}" type="parTrans" cxnId="{FC4B6750-FA12-4747-9B85-EF073D724F23}">
      <dgm:prSet/>
      <dgm:spPr/>
      <dgm:t>
        <a:bodyPr/>
        <a:lstStyle/>
        <a:p>
          <a:endParaRPr lang="ru-RU"/>
        </a:p>
      </dgm:t>
    </dgm:pt>
    <dgm:pt modelId="{4E3E0D77-03A9-4A32-A65B-07425A23FC6F}" type="sibTrans" cxnId="{FC4B6750-FA12-4747-9B85-EF073D724F23}">
      <dgm:prSet/>
      <dgm:spPr/>
      <dgm:t>
        <a:bodyPr/>
        <a:lstStyle/>
        <a:p>
          <a:endParaRPr lang="ru-RU"/>
        </a:p>
      </dgm:t>
    </dgm:pt>
    <dgm:pt modelId="{E320A3FE-3085-45C5-9343-B870B16EAD18}" type="pres">
      <dgm:prSet presAssocID="{3B245C44-78EB-4417-87B5-74D0D42645D2}" presName="linear" presStyleCnt="0">
        <dgm:presLayoutVars>
          <dgm:animLvl val="lvl"/>
          <dgm:resizeHandles val="exact"/>
        </dgm:presLayoutVars>
      </dgm:prSet>
      <dgm:spPr/>
    </dgm:pt>
    <dgm:pt modelId="{6A1406A7-5438-4E59-AEB2-E2A325FC599C}" type="pres">
      <dgm:prSet presAssocID="{839F5BB0-1CC3-4004-94AD-81E46037E5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2059B-3FD3-43D0-B339-68DE718B18C4}" type="pres">
      <dgm:prSet presAssocID="{839F5BB0-1CC3-4004-94AD-81E46037E5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58A1AD-A7BB-4999-A11F-08371C36544E}" type="presOf" srcId="{3B245C44-78EB-4417-87B5-74D0D42645D2}" destId="{E320A3FE-3085-45C5-9343-B870B16EAD18}" srcOrd="0" destOrd="0" presId="urn:microsoft.com/office/officeart/2005/8/layout/vList2"/>
    <dgm:cxn modelId="{410D0DEC-1121-4CF8-A09E-ADDC5A413D9D}" type="presOf" srcId="{839F5BB0-1CC3-4004-94AD-81E46037E5A2}" destId="{6A1406A7-5438-4E59-AEB2-E2A325FC599C}" srcOrd="0" destOrd="0" presId="urn:microsoft.com/office/officeart/2005/8/layout/vList2"/>
    <dgm:cxn modelId="{7FC03D50-1645-40E1-8AED-1AEF9C8972EC}" srcId="{3B245C44-78EB-4417-87B5-74D0D42645D2}" destId="{839F5BB0-1CC3-4004-94AD-81E46037E5A2}" srcOrd="0" destOrd="0" parTransId="{8FC6089C-A76B-4133-90A8-B3263AE84968}" sibTransId="{799D3FDB-474D-40F8-9CDE-2F7ED654EC2E}"/>
    <dgm:cxn modelId="{FC4B6750-FA12-4747-9B85-EF073D724F23}" srcId="{839F5BB0-1CC3-4004-94AD-81E46037E5A2}" destId="{A2C80E7F-018D-4B18-8723-87377E2FB4E1}" srcOrd="0" destOrd="0" parTransId="{CA432277-AE70-4224-9D66-CD24BE580814}" sibTransId="{4E3E0D77-03A9-4A32-A65B-07425A23FC6F}"/>
    <dgm:cxn modelId="{387EE705-556E-449A-84C5-D65DC5E791C2}" type="presOf" srcId="{A2C80E7F-018D-4B18-8723-87377E2FB4E1}" destId="{C7C2059B-3FD3-43D0-B339-68DE718B18C4}" srcOrd="0" destOrd="0" presId="urn:microsoft.com/office/officeart/2005/8/layout/vList2"/>
    <dgm:cxn modelId="{BC44E282-4B19-4D30-9775-50B9300D5DB4}" type="presParOf" srcId="{E320A3FE-3085-45C5-9343-B870B16EAD18}" destId="{6A1406A7-5438-4E59-AEB2-E2A325FC599C}" srcOrd="0" destOrd="0" presId="urn:microsoft.com/office/officeart/2005/8/layout/vList2"/>
    <dgm:cxn modelId="{661A878D-8752-478F-B7E9-DB2E6626B65C}" type="presParOf" srcId="{E320A3FE-3085-45C5-9343-B870B16EAD18}" destId="{C7C2059B-3FD3-43D0-B339-68DE718B18C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680D32-6DA9-46D5-AF7C-16EFF7F6A2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ECE40-6C64-4995-A184-2F7A27C3F922}">
      <dgm:prSet phldrT="[Текст]"/>
      <dgm:spPr/>
      <dgm:t>
        <a:bodyPr/>
        <a:lstStyle/>
        <a:p>
          <a:pPr algn="ctr"/>
          <a:r>
            <a:rPr lang="ru-RU" dirty="0" smtClean="0"/>
            <a:t>Финансовая  помощь  бюджетам поселений в 2024 году составит  45 063 558,00 рублей, в 2025 году  36 050 846,00  рублей в  2026 году     36 050 846,00 рублей, сравнении с 2023 годом увеличилась на 1 835 313,00 рублей.</a:t>
          </a:r>
          <a:endParaRPr lang="ru-RU" dirty="0"/>
        </a:p>
      </dgm:t>
    </dgm:pt>
    <dgm:pt modelId="{318EB40B-4436-46FC-98D3-AE42A42C3BC5}" type="parTrans" cxnId="{91BCF295-533E-4F7F-96C1-074A32847296}">
      <dgm:prSet/>
      <dgm:spPr/>
      <dgm:t>
        <a:bodyPr/>
        <a:lstStyle/>
        <a:p>
          <a:endParaRPr lang="ru-RU"/>
        </a:p>
      </dgm:t>
    </dgm:pt>
    <dgm:pt modelId="{4C48F5E0-D8F4-43F9-BCD0-3CD43750B12F}" type="sibTrans" cxnId="{91BCF295-533E-4F7F-96C1-074A32847296}">
      <dgm:prSet/>
      <dgm:spPr/>
      <dgm:t>
        <a:bodyPr/>
        <a:lstStyle/>
        <a:p>
          <a:endParaRPr lang="ru-RU"/>
        </a:p>
      </dgm:t>
    </dgm:pt>
    <dgm:pt modelId="{0D09F666-B979-4E9E-8C03-A136722111E9}" type="pres">
      <dgm:prSet presAssocID="{4B680D32-6DA9-46D5-AF7C-16EFF7F6A2E4}" presName="linear" presStyleCnt="0">
        <dgm:presLayoutVars>
          <dgm:animLvl val="lvl"/>
          <dgm:resizeHandles val="exact"/>
        </dgm:presLayoutVars>
      </dgm:prSet>
      <dgm:spPr/>
    </dgm:pt>
    <dgm:pt modelId="{9CC6C605-59EF-47AA-ABAE-55655721F97F}" type="pres">
      <dgm:prSet presAssocID="{322ECE40-6C64-4995-A184-2F7A27C3F922}" presName="parentText" presStyleLbl="node1" presStyleIdx="0" presStyleCnt="1" custLinFactNeighborX="-6921" custLinFactNeighborY="-16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CF295-533E-4F7F-96C1-074A32847296}" srcId="{4B680D32-6DA9-46D5-AF7C-16EFF7F6A2E4}" destId="{322ECE40-6C64-4995-A184-2F7A27C3F922}" srcOrd="0" destOrd="0" parTransId="{318EB40B-4436-46FC-98D3-AE42A42C3BC5}" sibTransId="{4C48F5E0-D8F4-43F9-BCD0-3CD43750B12F}"/>
    <dgm:cxn modelId="{7F54E550-3EF7-4673-9C1B-D94628276DA1}" type="presOf" srcId="{322ECE40-6C64-4995-A184-2F7A27C3F922}" destId="{9CC6C605-59EF-47AA-ABAE-55655721F97F}" srcOrd="0" destOrd="0" presId="urn:microsoft.com/office/officeart/2005/8/layout/vList2"/>
    <dgm:cxn modelId="{29783F48-5DFA-44EF-A6AD-1799890DD251}" type="presOf" srcId="{4B680D32-6DA9-46D5-AF7C-16EFF7F6A2E4}" destId="{0D09F666-B979-4E9E-8C03-A136722111E9}" srcOrd="0" destOrd="0" presId="urn:microsoft.com/office/officeart/2005/8/layout/vList2"/>
    <dgm:cxn modelId="{173A4F60-9929-474E-9921-376534A0FB76}" type="presParOf" srcId="{0D09F666-B979-4E9E-8C03-A136722111E9}" destId="{9CC6C605-59EF-47AA-ABAE-55655721F9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6A3BA-CBB5-4161-B069-1A89E41E515D}" type="doc">
      <dgm:prSet loTypeId="urn:microsoft.com/office/officeart/2005/8/layout/process4" loCatId="process" qsTypeId="urn:microsoft.com/office/officeart/2005/8/quickstyle/simple3" qsCatId="simple" csTypeId="urn:microsoft.com/office/officeart/2005/8/colors/accent0_3" csCatId="mainScheme" phldr="1"/>
      <dgm:spPr/>
    </dgm:pt>
    <dgm:pt modelId="{6E3D9F80-02EB-4226-9531-1F071871ADA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Глава муниципального образования</a:t>
          </a:r>
        </a:p>
        <a:p>
          <a:endParaRPr lang="ru-RU" sz="1000" dirty="0"/>
        </a:p>
      </dgm:t>
    </dgm:pt>
    <dgm:pt modelId="{94361BB4-B3A0-439B-AAA8-978455D1E417}" type="parTrans" cxnId="{C6AF654A-ED84-4C1C-935D-71CBFE8D6CD3}">
      <dgm:prSet/>
      <dgm:spPr/>
      <dgm:t>
        <a:bodyPr/>
        <a:lstStyle/>
        <a:p>
          <a:endParaRPr lang="ru-RU"/>
        </a:p>
      </dgm:t>
    </dgm:pt>
    <dgm:pt modelId="{FFEC1F85-5883-42D1-8645-BAE6F66ADC6A}" type="sibTrans" cxnId="{C6AF654A-ED84-4C1C-935D-71CBFE8D6CD3}">
      <dgm:prSet/>
      <dgm:spPr/>
      <dgm:t>
        <a:bodyPr/>
        <a:lstStyle/>
        <a:p>
          <a:endParaRPr lang="ru-RU"/>
        </a:p>
      </dgm:t>
    </dgm:pt>
    <dgm:pt modelId="{C0F4BFDE-D694-4121-AC9A-2E8256FB7D4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Представительные органы местного самоуправления</a:t>
          </a:r>
        </a:p>
        <a:p>
          <a:endParaRPr lang="ru-RU" sz="1000" dirty="0"/>
        </a:p>
      </dgm:t>
    </dgm:pt>
    <dgm:pt modelId="{9ADF4E03-41C5-4493-A449-2AB3DF0132E3}" type="parTrans" cxnId="{358FD799-CC89-49DA-8D6E-8BDD6F1FE383}">
      <dgm:prSet/>
      <dgm:spPr/>
      <dgm:t>
        <a:bodyPr/>
        <a:lstStyle/>
        <a:p>
          <a:endParaRPr lang="ru-RU"/>
        </a:p>
      </dgm:t>
    </dgm:pt>
    <dgm:pt modelId="{C4D3C923-E758-43AB-86DD-5657BBC91A1A}" type="sibTrans" cxnId="{358FD799-CC89-49DA-8D6E-8BDD6F1FE383}">
      <dgm:prSet/>
      <dgm:spPr/>
      <dgm:t>
        <a:bodyPr/>
        <a:lstStyle/>
        <a:p>
          <a:endParaRPr lang="ru-RU"/>
        </a:p>
      </dgm:t>
    </dgm:pt>
    <dgm:pt modelId="{DD0ECFFD-B5C8-47F8-BAF5-4AE4007F2980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Исполнительно-распорядительные органы муниципальных образований</a:t>
          </a:r>
          <a:endParaRPr lang="ru-RU" dirty="0"/>
        </a:p>
      </dgm:t>
    </dgm:pt>
    <dgm:pt modelId="{AED12006-46EE-4F86-B6C2-76684223DB48}" type="parTrans" cxnId="{D066AD19-5577-46AD-97C7-5BC4576C3146}">
      <dgm:prSet/>
      <dgm:spPr/>
      <dgm:t>
        <a:bodyPr/>
        <a:lstStyle/>
        <a:p>
          <a:endParaRPr lang="ru-RU"/>
        </a:p>
      </dgm:t>
    </dgm:pt>
    <dgm:pt modelId="{E0CBA3AA-BEA6-49D3-923F-A541AC5ADAD9}" type="sibTrans" cxnId="{D066AD19-5577-46AD-97C7-5BC4576C3146}">
      <dgm:prSet/>
      <dgm:spPr/>
      <dgm:t>
        <a:bodyPr/>
        <a:lstStyle/>
        <a:p>
          <a:endParaRPr lang="ru-RU"/>
        </a:p>
      </dgm:t>
    </dgm:pt>
    <dgm:pt modelId="{E3E5C1AA-5B4C-442A-8A7A-E30E72B19F6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Органы государственного (муниципального) финансового контроля</a:t>
          </a:r>
          <a:endParaRPr lang="ru-RU" dirty="0"/>
        </a:p>
      </dgm:t>
    </dgm:pt>
    <dgm:pt modelId="{082709D3-D595-41FE-844B-38A14C67046F}" type="parTrans" cxnId="{049E1DBC-0E9F-44C8-B12D-CA8FCB90D323}">
      <dgm:prSet/>
      <dgm:spPr/>
      <dgm:t>
        <a:bodyPr/>
        <a:lstStyle/>
        <a:p>
          <a:endParaRPr lang="ru-RU"/>
        </a:p>
      </dgm:t>
    </dgm:pt>
    <dgm:pt modelId="{35E6F883-04E4-4F71-96E3-1E4A27883EC3}" type="sibTrans" cxnId="{049E1DBC-0E9F-44C8-B12D-CA8FCB90D323}">
      <dgm:prSet/>
      <dgm:spPr/>
      <dgm:t>
        <a:bodyPr/>
        <a:lstStyle/>
        <a:p>
          <a:endParaRPr lang="ru-RU"/>
        </a:p>
      </dgm:t>
    </dgm:pt>
    <dgm:pt modelId="{B36FF7CE-668B-425B-85A9-98BF6F519F9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Главные распорядители (распорядители) бюджетных средств;</a:t>
          </a:r>
          <a:endParaRPr lang="ru-RU" dirty="0"/>
        </a:p>
      </dgm:t>
    </dgm:pt>
    <dgm:pt modelId="{588D20E7-C56F-4974-9D19-7DD054E38F0E}" type="parTrans" cxnId="{FF75BB19-1B13-4BA4-8728-509D31252734}">
      <dgm:prSet/>
      <dgm:spPr/>
      <dgm:t>
        <a:bodyPr/>
        <a:lstStyle/>
        <a:p>
          <a:endParaRPr lang="ru-RU"/>
        </a:p>
      </dgm:t>
    </dgm:pt>
    <dgm:pt modelId="{67E43CC7-264F-4758-A82A-B2CA5F1B3D8F}" type="sibTrans" cxnId="{FF75BB19-1B13-4BA4-8728-509D31252734}">
      <dgm:prSet/>
      <dgm:spPr/>
      <dgm:t>
        <a:bodyPr/>
        <a:lstStyle/>
        <a:p>
          <a:endParaRPr lang="ru-RU"/>
        </a:p>
      </dgm:t>
    </dgm:pt>
    <dgm:pt modelId="{56329CF9-0E46-4FA7-BB69-BCDF5C09410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Главные администраторы (администраторы) доходов бюджета;</a:t>
          </a:r>
          <a:endParaRPr lang="ru-RU" dirty="0"/>
        </a:p>
      </dgm:t>
    </dgm:pt>
    <dgm:pt modelId="{4831E25A-67C1-4751-813D-5848D5616200}" type="parTrans" cxnId="{EC755900-CA02-475F-842B-B439E5F06851}">
      <dgm:prSet/>
      <dgm:spPr/>
      <dgm:t>
        <a:bodyPr/>
        <a:lstStyle/>
        <a:p>
          <a:endParaRPr lang="ru-RU"/>
        </a:p>
      </dgm:t>
    </dgm:pt>
    <dgm:pt modelId="{5F98CE9C-CC8A-48DF-8C65-1B9B71EAB9E1}" type="sibTrans" cxnId="{EC755900-CA02-475F-842B-B439E5F06851}">
      <dgm:prSet/>
      <dgm:spPr/>
      <dgm:t>
        <a:bodyPr/>
        <a:lstStyle/>
        <a:p>
          <a:endParaRPr lang="ru-RU"/>
        </a:p>
      </dgm:t>
    </dgm:pt>
    <dgm:pt modelId="{5F4C96A7-4AE4-4F47-BB6D-6FA8DBA0CA76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Получатели бюджетных средств</a:t>
          </a:r>
          <a:endParaRPr lang="ru-RU" dirty="0"/>
        </a:p>
      </dgm:t>
    </dgm:pt>
    <dgm:pt modelId="{A4BEE41C-E3B4-41CB-99C7-1657E7FDADFC}" type="parTrans" cxnId="{661C7370-5C1C-4967-96BD-A3C954025A3D}">
      <dgm:prSet/>
      <dgm:spPr/>
      <dgm:t>
        <a:bodyPr/>
        <a:lstStyle/>
        <a:p>
          <a:endParaRPr lang="ru-RU"/>
        </a:p>
      </dgm:t>
    </dgm:pt>
    <dgm:pt modelId="{1D1A4D45-1711-427D-8912-099184D2678B}" type="sibTrans" cxnId="{661C7370-5C1C-4967-96BD-A3C954025A3D}">
      <dgm:prSet/>
      <dgm:spPr/>
      <dgm:t>
        <a:bodyPr/>
        <a:lstStyle/>
        <a:p>
          <a:endParaRPr lang="ru-RU"/>
        </a:p>
      </dgm:t>
    </dgm:pt>
    <dgm:pt modelId="{64F96E6B-7BCB-411E-9C14-F49D1BD6DBA9}" type="pres">
      <dgm:prSet presAssocID="{4CA6A3BA-CBB5-4161-B069-1A89E41E515D}" presName="Name0" presStyleCnt="0">
        <dgm:presLayoutVars>
          <dgm:dir/>
          <dgm:animLvl val="lvl"/>
          <dgm:resizeHandles val="exact"/>
        </dgm:presLayoutVars>
      </dgm:prSet>
      <dgm:spPr/>
    </dgm:pt>
    <dgm:pt modelId="{A089B386-DF79-442A-BE66-18685FEE1989}" type="pres">
      <dgm:prSet presAssocID="{5F4C96A7-4AE4-4F47-BB6D-6FA8DBA0CA76}" presName="boxAndChildren" presStyleCnt="0"/>
      <dgm:spPr/>
    </dgm:pt>
    <dgm:pt modelId="{89A629D0-38B2-4843-B25B-CDCB430B2CDC}" type="pres">
      <dgm:prSet presAssocID="{5F4C96A7-4AE4-4F47-BB6D-6FA8DBA0CA76}" presName="parentTextBox" presStyleLbl="node1" presStyleIdx="0" presStyleCnt="7"/>
      <dgm:spPr/>
      <dgm:t>
        <a:bodyPr/>
        <a:lstStyle/>
        <a:p>
          <a:endParaRPr lang="ru-RU"/>
        </a:p>
      </dgm:t>
    </dgm:pt>
    <dgm:pt modelId="{8ACFAA30-16E6-4460-AB82-F00E7FBDDBED}" type="pres">
      <dgm:prSet presAssocID="{5F98CE9C-CC8A-48DF-8C65-1B9B71EAB9E1}" presName="sp" presStyleCnt="0"/>
      <dgm:spPr/>
    </dgm:pt>
    <dgm:pt modelId="{40E2DF22-5FD9-4442-99F8-175848B48D1D}" type="pres">
      <dgm:prSet presAssocID="{56329CF9-0E46-4FA7-BB69-BCDF5C09410C}" presName="arrowAndChildren" presStyleCnt="0"/>
      <dgm:spPr/>
    </dgm:pt>
    <dgm:pt modelId="{6665E1FE-1B08-4FE7-8B6E-E63A3EE6D29B}" type="pres">
      <dgm:prSet presAssocID="{56329CF9-0E46-4FA7-BB69-BCDF5C09410C}" presName="parentTextArrow" presStyleLbl="node1" presStyleIdx="1" presStyleCnt="7" custLinFactNeighborY="8926"/>
      <dgm:spPr/>
      <dgm:t>
        <a:bodyPr/>
        <a:lstStyle/>
        <a:p>
          <a:endParaRPr lang="ru-RU"/>
        </a:p>
      </dgm:t>
    </dgm:pt>
    <dgm:pt modelId="{CF968CCE-EA49-4585-8094-068FE0235F8D}" type="pres">
      <dgm:prSet presAssocID="{67E43CC7-264F-4758-A82A-B2CA5F1B3D8F}" presName="sp" presStyleCnt="0"/>
      <dgm:spPr/>
    </dgm:pt>
    <dgm:pt modelId="{265A5C69-E490-4F6E-8D5B-83701736B4F7}" type="pres">
      <dgm:prSet presAssocID="{B36FF7CE-668B-425B-85A9-98BF6F519F93}" presName="arrowAndChildren" presStyleCnt="0"/>
      <dgm:spPr/>
    </dgm:pt>
    <dgm:pt modelId="{0FA75D65-1E24-4ACC-9758-74C3BD4CB88B}" type="pres">
      <dgm:prSet presAssocID="{B36FF7CE-668B-425B-85A9-98BF6F519F93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DF3301AE-EA9E-4814-99F7-54D62467A5A5}" type="pres">
      <dgm:prSet presAssocID="{35E6F883-04E4-4F71-96E3-1E4A27883EC3}" presName="sp" presStyleCnt="0"/>
      <dgm:spPr/>
    </dgm:pt>
    <dgm:pt modelId="{9790016E-E9B1-4266-AF60-D9033199432E}" type="pres">
      <dgm:prSet presAssocID="{E3E5C1AA-5B4C-442A-8A7A-E30E72B19F61}" presName="arrowAndChildren" presStyleCnt="0"/>
      <dgm:spPr/>
    </dgm:pt>
    <dgm:pt modelId="{94AE8D28-99A7-4D98-81EE-84C74676C2CC}" type="pres">
      <dgm:prSet presAssocID="{E3E5C1AA-5B4C-442A-8A7A-E30E72B19F61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16486655-AA79-4FED-9F84-760B0FD854DC}" type="pres">
      <dgm:prSet presAssocID="{E0CBA3AA-BEA6-49D3-923F-A541AC5ADAD9}" presName="sp" presStyleCnt="0"/>
      <dgm:spPr/>
    </dgm:pt>
    <dgm:pt modelId="{F27D4438-FA83-4542-8C79-E76B0F9A8600}" type="pres">
      <dgm:prSet presAssocID="{DD0ECFFD-B5C8-47F8-BAF5-4AE4007F2980}" presName="arrowAndChildren" presStyleCnt="0"/>
      <dgm:spPr/>
    </dgm:pt>
    <dgm:pt modelId="{735EBAC9-CE48-4F43-9384-9C149D4C22E3}" type="pres">
      <dgm:prSet presAssocID="{DD0ECFFD-B5C8-47F8-BAF5-4AE4007F2980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DB2E57F-1475-4223-9717-220DF6542E81}" type="pres">
      <dgm:prSet presAssocID="{C4D3C923-E758-43AB-86DD-5657BBC91A1A}" presName="sp" presStyleCnt="0"/>
      <dgm:spPr/>
    </dgm:pt>
    <dgm:pt modelId="{FB7ACFC1-4496-4A0E-B730-C40F138374CF}" type="pres">
      <dgm:prSet presAssocID="{C0F4BFDE-D694-4121-AC9A-2E8256FB7D4B}" presName="arrowAndChildren" presStyleCnt="0"/>
      <dgm:spPr/>
    </dgm:pt>
    <dgm:pt modelId="{519A0354-47B8-4552-86C0-B31A02FA5700}" type="pres">
      <dgm:prSet presAssocID="{C0F4BFDE-D694-4121-AC9A-2E8256FB7D4B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963AA3E-71FB-426E-98B2-3ECE7F482932}" type="pres">
      <dgm:prSet presAssocID="{FFEC1F85-5883-42D1-8645-BAE6F66ADC6A}" presName="sp" presStyleCnt="0"/>
      <dgm:spPr/>
    </dgm:pt>
    <dgm:pt modelId="{0FFDC7EB-F3ED-48C7-8B41-6FF57F972FA8}" type="pres">
      <dgm:prSet presAssocID="{6E3D9F80-02EB-4226-9531-1F071871ADAC}" presName="arrowAndChildren" presStyleCnt="0"/>
      <dgm:spPr/>
    </dgm:pt>
    <dgm:pt modelId="{6677037A-3EEE-49FF-9E40-457671EB1645}" type="pres">
      <dgm:prSet presAssocID="{6E3D9F80-02EB-4226-9531-1F071871ADAC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FF75BB19-1B13-4BA4-8728-509D31252734}" srcId="{4CA6A3BA-CBB5-4161-B069-1A89E41E515D}" destId="{B36FF7CE-668B-425B-85A9-98BF6F519F93}" srcOrd="4" destOrd="0" parTransId="{588D20E7-C56F-4974-9D19-7DD054E38F0E}" sibTransId="{67E43CC7-264F-4758-A82A-B2CA5F1B3D8F}"/>
    <dgm:cxn modelId="{EC755900-CA02-475F-842B-B439E5F06851}" srcId="{4CA6A3BA-CBB5-4161-B069-1A89E41E515D}" destId="{56329CF9-0E46-4FA7-BB69-BCDF5C09410C}" srcOrd="5" destOrd="0" parTransId="{4831E25A-67C1-4751-813D-5848D5616200}" sibTransId="{5F98CE9C-CC8A-48DF-8C65-1B9B71EAB9E1}"/>
    <dgm:cxn modelId="{71990829-B965-4D88-85C3-89B75ECFB790}" type="presOf" srcId="{B36FF7CE-668B-425B-85A9-98BF6F519F93}" destId="{0FA75D65-1E24-4ACC-9758-74C3BD4CB88B}" srcOrd="0" destOrd="0" presId="urn:microsoft.com/office/officeart/2005/8/layout/process4"/>
    <dgm:cxn modelId="{7D674C6E-9DB5-47EC-B61B-094408A54E5C}" type="presOf" srcId="{E3E5C1AA-5B4C-442A-8A7A-E30E72B19F61}" destId="{94AE8D28-99A7-4D98-81EE-84C74676C2CC}" srcOrd="0" destOrd="0" presId="urn:microsoft.com/office/officeart/2005/8/layout/process4"/>
    <dgm:cxn modelId="{A928B20D-9040-4682-89F3-3573B0592060}" type="presOf" srcId="{C0F4BFDE-D694-4121-AC9A-2E8256FB7D4B}" destId="{519A0354-47B8-4552-86C0-B31A02FA5700}" srcOrd="0" destOrd="0" presId="urn:microsoft.com/office/officeart/2005/8/layout/process4"/>
    <dgm:cxn modelId="{4B7E07A6-74B0-4912-B5E1-5F8A0529663F}" type="presOf" srcId="{6E3D9F80-02EB-4226-9531-1F071871ADAC}" destId="{6677037A-3EEE-49FF-9E40-457671EB1645}" srcOrd="0" destOrd="0" presId="urn:microsoft.com/office/officeart/2005/8/layout/process4"/>
    <dgm:cxn modelId="{C6AF654A-ED84-4C1C-935D-71CBFE8D6CD3}" srcId="{4CA6A3BA-CBB5-4161-B069-1A89E41E515D}" destId="{6E3D9F80-02EB-4226-9531-1F071871ADAC}" srcOrd="0" destOrd="0" parTransId="{94361BB4-B3A0-439B-AAA8-978455D1E417}" sibTransId="{FFEC1F85-5883-42D1-8645-BAE6F66ADC6A}"/>
    <dgm:cxn modelId="{049E1DBC-0E9F-44C8-B12D-CA8FCB90D323}" srcId="{4CA6A3BA-CBB5-4161-B069-1A89E41E515D}" destId="{E3E5C1AA-5B4C-442A-8A7A-E30E72B19F61}" srcOrd="3" destOrd="0" parTransId="{082709D3-D595-41FE-844B-38A14C67046F}" sibTransId="{35E6F883-04E4-4F71-96E3-1E4A27883EC3}"/>
    <dgm:cxn modelId="{973208ED-D9FD-4765-B22C-951950EB30D1}" type="presOf" srcId="{DD0ECFFD-B5C8-47F8-BAF5-4AE4007F2980}" destId="{735EBAC9-CE48-4F43-9384-9C149D4C22E3}" srcOrd="0" destOrd="0" presId="urn:microsoft.com/office/officeart/2005/8/layout/process4"/>
    <dgm:cxn modelId="{358FD799-CC89-49DA-8D6E-8BDD6F1FE383}" srcId="{4CA6A3BA-CBB5-4161-B069-1A89E41E515D}" destId="{C0F4BFDE-D694-4121-AC9A-2E8256FB7D4B}" srcOrd="1" destOrd="0" parTransId="{9ADF4E03-41C5-4493-A449-2AB3DF0132E3}" sibTransId="{C4D3C923-E758-43AB-86DD-5657BBC91A1A}"/>
    <dgm:cxn modelId="{D066AD19-5577-46AD-97C7-5BC4576C3146}" srcId="{4CA6A3BA-CBB5-4161-B069-1A89E41E515D}" destId="{DD0ECFFD-B5C8-47F8-BAF5-4AE4007F2980}" srcOrd="2" destOrd="0" parTransId="{AED12006-46EE-4F86-B6C2-76684223DB48}" sibTransId="{E0CBA3AA-BEA6-49D3-923F-A541AC5ADAD9}"/>
    <dgm:cxn modelId="{C10F7DDD-3BEB-4B9E-AD0D-78EC1BF444ED}" type="presOf" srcId="{5F4C96A7-4AE4-4F47-BB6D-6FA8DBA0CA76}" destId="{89A629D0-38B2-4843-B25B-CDCB430B2CDC}" srcOrd="0" destOrd="0" presId="urn:microsoft.com/office/officeart/2005/8/layout/process4"/>
    <dgm:cxn modelId="{661C7370-5C1C-4967-96BD-A3C954025A3D}" srcId="{4CA6A3BA-CBB5-4161-B069-1A89E41E515D}" destId="{5F4C96A7-4AE4-4F47-BB6D-6FA8DBA0CA76}" srcOrd="6" destOrd="0" parTransId="{A4BEE41C-E3B4-41CB-99C7-1657E7FDADFC}" sibTransId="{1D1A4D45-1711-427D-8912-099184D2678B}"/>
    <dgm:cxn modelId="{B1D76643-A97B-4CD1-B419-3E452E1AE511}" type="presOf" srcId="{56329CF9-0E46-4FA7-BB69-BCDF5C09410C}" destId="{6665E1FE-1B08-4FE7-8B6E-E63A3EE6D29B}" srcOrd="0" destOrd="0" presId="urn:microsoft.com/office/officeart/2005/8/layout/process4"/>
    <dgm:cxn modelId="{D890A6F5-735F-49FF-ADDA-18872C918853}" type="presOf" srcId="{4CA6A3BA-CBB5-4161-B069-1A89E41E515D}" destId="{64F96E6B-7BCB-411E-9C14-F49D1BD6DBA9}" srcOrd="0" destOrd="0" presId="urn:microsoft.com/office/officeart/2005/8/layout/process4"/>
    <dgm:cxn modelId="{6775ADC8-85FA-432F-8A91-03BDCE7A0839}" type="presParOf" srcId="{64F96E6B-7BCB-411E-9C14-F49D1BD6DBA9}" destId="{A089B386-DF79-442A-BE66-18685FEE1989}" srcOrd="0" destOrd="0" presId="urn:microsoft.com/office/officeart/2005/8/layout/process4"/>
    <dgm:cxn modelId="{C3562890-DE2D-451B-8468-3562898EDB87}" type="presParOf" srcId="{A089B386-DF79-442A-BE66-18685FEE1989}" destId="{89A629D0-38B2-4843-B25B-CDCB430B2CDC}" srcOrd="0" destOrd="0" presId="urn:microsoft.com/office/officeart/2005/8/layout/process4"/>
    <dgm:cxn modelId="{ED254BF3-7009-4517-B1C5-9244EDC60207}" type="presParOf" srcId="{64F96E6B-7BCB-411E-9C14-F49D1BD6DBA9}" destId="{8ACFAA30-16E6-4460-AB82-F00E7FBDDBED}" srcOrd="1" destOrd="0" presId="urn:microsoft.com/office/officeart/2005/8/layout/process4"/>
    <dgm:cxn modelId="{12BED89A-E329-4933-8508-775695615966}" type="presParOf" srcId="{64F96E6B-7BCB-411E-9C14-F49D1BD6DBA9}" destId="{40E2DF22-5FD9-4442-99F8-175848B48D1D}" srcOrd="2" destOrd="0" presId="urn:microsoft.com/office/officeart/2005/8/layout/process4"/>
    <dgm:cxn modelId="{0DD4AFD8-F085-4757-BC7E-405B284E2D26}" type="presParOf" srcId="{40E2DF22-5FD9-4442-99F8-175848B48D1D}" destId="{6665E1FE-1B08-4FE7-8B6E-E63A3EE6D29B}" srcOrd="0" destOrd="0" presId="urn:microsoft.com/office/officeart/2005/8/layout/process4"/>
    <dgm:cxn modelId="{6A98E08A-CB39-49BC-98AE-92A98BD7E60C}" type="presParOf" srcId="{64F96E6B-7BCB-411E-9C14-F49D1BD6DBA9}" destId="{CF968CCE-EA49-4585-8094-068FE0235F8D}" srcOrd="3" destOrd="0" presId="urn:microsoft.com/office/officeart/2005/8/layout/process4"/>
    <dgm:cxn modelId="{2B6AF83D-FD22-479D-8DE7-D06E27D8EF2F}" type="presParOf" srcId="{64F96E6B-7BCB-411E-9C14-F49D1BD6DBA9}" destId="{265A5C69-E490-4F6E-8D5B-83701736B4F7}" srcOrd="4" destOrd="0" presId="urn:microsoft.com/office/officeart/2005/8/layout/process4"/>
    <dgm:cxn modelId="{91AB3474-4C6B-490F-AF12-BFB6F3656895}" type="presParOf" srcId="{265A5C69-E490-4F6E-8D5B-83701736B4F7}" destId="{0FA75D65-1E24-4ACC-9758-74C3BD4CB88B}" srcOrd="0" destOrd="0" presId="urn:microsoft.com/office/officeart/2005/8/layout/process4"/>
    <dgm:cxn modelId="{0672137D-B4D1-4C83-AF97-3D963983F32E}" type="presParOf" srcId="{64F96E6B-7BCB-411E-9C14-F49D1BD6DBA9}" destId="{DF3301AE-EA9E-4814-99F7-54D62467A5A5}" srcOrd="5" destOrd="0" presId="urn:microsoft.com/office/officeart/2005/8/layout/process4"/>
    <dgm:cxn modelId="{354235FB-FD4C-4213-AF9F-5530CCE77843}" type="presParOf" srcId="{64F96E6B-7BCB-411E-9C14-F49D1BD6DBA9}" destId="{9790016E-E9B1-4266-AF60-D9033199432E}" srcOrd="6" destOrd="0" presId="urn:microsoft.com/office/officeart/2005/8/layout/process4"/>
    <dgm:cxn modelId="{97FFB7D8-459A-4F9B-843D-8ABD41B40036}" type="presParOf" srcId="{9790016E-E9B1-4266-AF60-D9033199432E}" destId="{94AE8D28-99A7-4D98-81EE-84C74676C2CC}" srcOrd="0" destOrd="0" presId="urn:microsoft.com/office/officeart/2005/8/layout/process4"/>
    <dgm:cxn modelId="{95F719EF-4038-4205-8FD9-09B252325B28}" type="presParOf" srcId="{64F96E6B-7BCB-411E-9C14-F49D1BD6DBA9}" destId="{16486655-AA79-4FED-9F84-760B0FD854DC}" srcOrd="7" destOrd="0" presId="urn:microsoft.com/office/officeart/2005/8/layout/process4"/>
    <dgm:cxn modelId="{2605D15D-30BF-40D0-A1CB-C67921A4717A}" type="presParOf" srcId="{64F96E6B-7BCB-411E-9C14-F49D1BD6DBA9}" destId="{F27D4438-FA83-4542-8C79-E76B0F9A8600}" srcOrd="8" destOrd="0" presId="urn:microsoft.com/office/officeart/2005/8/layout/process4"/>
    <dgm:cxn modelId="{E4ACA31C-A703-486D-A36D-6A1A85FDA826}" type="presParOf" srcId="{F27D4438-FA83-4542-8C79-E76B0F9A8600}" destId="{735EBAC9-CE48-4F43-9384-9C149D4C22E3}" srcOrd="0" destOrd="0" presId="urn:microsoft.com/office/officeart/2005/8/layout/process4"/>
    <dgm:cxn modelId="{609D7328-1C39-4C0C-B759-E28E7FC1A325}" type="presParOf" srcId="{64F96E6B-7BCB-411E-9C14-F49D1BD6DBA9}" destId="{3DB2E57F-1475-4223-9717-220DF6542E81}" srcOrd="9" destOrd="0" presId="urn:microsoft.com/office/officeart/2005/8/layout/process4"/>
    <dgm:cxn modelId="{7B3804D9-EAE3-41F9-B29A-E0E584FCAAED}" type="presParOf" srcId="{64F96E6B-7BCB-411E-9C14-F49D1BD6DBA9}" destId="{FB7ACFC1-4496-4A0E-B730-C40F138374CF}" srcOrd="10" destOrd="0" presId="urn:microsoft.com/office/officeart/2005/8/layout/process4"/>
    <dgm:cxn modelId="{D56B9962-5E04-476A-BEC1-6B3EE86C8268}" type="presParOf" srcId="{FB7ACFC1-4496-4A0E-B730-C40F138374CF}" destId="{519A0354-47B8-4552-86C0-B31A02FA5700}" srcOrd="0" destOrd="0" presId="urn:microsoft.com/office/officeart/2005/8/layout/process4"/>
    <dgm:cxn modelId="{ABD1BE75-371A-4DD0-9F59-4E94E494A3ED}" type="presParOf" srcId="{64F96E6B-7BCB-411E-9C14-F49D1BD6DBA9}" destId="{8963AA3E-71FB-426E-98B2-3ECE7F482932}" srcOrd="11" destOrd="0" presId="urn:microsoft.com/office/officeart/2005/8/layout/process4"/>
    <dgm:cxn modelId="{F054A6F5-24C2-45B3-8649-1E72EA9679DA}" type="presParOf" srcId="{64F96E6B-7BCB-411E-9C14-F49D1BD6DBA9}" destId="{0FFDC7EB-F3ED-48C7-8B41-6FF57F972FA8}" srcOrd="12" destOrd="0" presId="urn:microsoft.com/office/officeart/2005/8/layout/process4"/>
    <dgm:cxn modelId="{28B0BA31-571D-4FC3-8D10-7BFEE4E78E9A}" type="presParOf" srcId="{0FFDC7EB-F3ED-48C7-8B41-6FF57F972FA8}" destId="{6677037A-3EEE-49FF-9E40-457671EB16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300ABF-0E1B-42BF-9B14-077D08FC92E9}" type="doc">
      <dgm:prSet loTypeId="urn:microsoft.com/office/officeart/2005/8/layout/radial1" loCatId="cycle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003B5DE6-278C-4738-B6E3-B1BA856A32C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Бюджет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19D633BA-B3DE-4673-BC05-3FE515F84603}" type="parTrans" cxnId="{AD88EC4E-6365-4B94-A25C-52F6E4EF9A00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04CA6207-D893-40F3-83F2-DF9AE809BC9B}" type="sibTrans" cxnId="{AD88EC4E-6365-4B94-A25C-52F6E4EF9A00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0252A9F-8F47-4B04-B6A2-9AB9D6CBA5A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Составление проекта бюджета очередного года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AB1869F6-5C8C-4536-B9AB-7AC6DD084E68}" type="parTrans" cxnId="{EE8B5065-706A-4ED3-895F-E23B4502C7AF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A0524346-0C64-4F03-88C1-FD4CCBC00C9C}" type="sibTrans" cxnId="{EE8B5065-706A-4ED3-895F-E23B4502C7AF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C078185-0DC4-4CF7-8932-D1796144396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Рассмотрение проекта бюджета очередного года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192F18EA-C44E-465A-8754-1333DFF5F403}" type="parTrans" cxnId="{2720BFDC-FEAD-4A31-AFF3-7C94CCAA1F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02E989CB-7224-4658-BA11-C8F8F28E6BC2}" type="sibTrans" cxnId="{2720BFDC-FEAD-4A31-AFF3-7C94CCAA1F9A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980455EE-7011-471F-9720-B4B5912A548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Утверждение бюджета очередного года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D45C60A4-F92C-4A2F-B6EF-82269FFD7B9E}" type="parTrans" cxnId="{6F14D0D6-C7D3-4235-867E-CD29F9996D1E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B72AEFA4-4911-46AE-BC72-8A7AEB11E42F}" type="sibTrans" cxnId="{6F14D0D6-C7D3-4235-867E-CD29F9996D1E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953A6461-D7E3-4AC5-B17A-11329A8D1D5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Исполнение бюджета в текущем году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09B4415E-4C4D-41D3-B732-9F680FD7E924}" type="parTrans" cxnId="{6FAFB3E1-DB32-4514-AD15-B910FB4B0FAC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7553A189-2268-4A9C-AC44-3D1E9DF707F2}" type="sibTrans" cxnId="{6FAFB3E1-DB32-4514-AD15-B910FB4B0FAC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D1613E33-91CF-4ECE-B1E6-17C077F0A04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dirty="0">
            <a:solidFill>
              <a:schemeClr val="accent3">
                <a:lumMod val="50000"/>
              </a:schemeClr>
            </a:solidFill>
          </a:endParaRPr>
        </a:p>
      </dgm:t>
    </dgm:pt>
    <dgm:pt modelId="{50A331CF-5048-464F-A88E-362C74ABCF29}" type="parTrans" cxnId="{3719ABDB-679C-4C96-9EB9-28C0E98CD1D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7B320BA5-5214-4143-BF34-AB857A0619AF}" type="sibTrans" cxnId="{3719ABDB-679C-4C96-9EB9-28C0E98CD1D6}">
      <dgm:prSet/>
      <dgm:spPr/>
      <dgm:t>
        <a:bodyPr/>
        <a:lstStyle/>
        <a:p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E5FDDE0-7F2D-4D85-B666-EA8902E01662}" type="pres">
      <dgm:prSet presAssocID="{29300ABF-0E1B-42BF-9B14-077D08FC92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38CD5-4442-4E95-A64A-07863C2C40E9}" type="pres">
      <dgm:prSet presAssocID="{003B5DE6-278C-4738-B6E3-B1BA856A32C9}" presName="centerShape" presStyleLbl="node0" presStyleIdx="0" presStyleCnt="1"/>
      <dgm:spPr/>
      <dgm:t>
        <a:bodyPr/>
        <a:lstStyle/>
        <a:p>
          <a:endParaRPr lang="ru-RU"/>
        </a:p>
      </dgm:t>
    </dgm:pt>
    <dgm:pt modelId="{BA870FEA-C189-43AB-8C15-3A0B38221266}" type="pres">
      <dgm:prSet presAssocID="{AB1869F6-5C8C-4536-B9AB-7AC6DD084E68}" presName="Name9" presStyleLbl="parChTrans1D2" presStyleIdx="0" presStyleCnt="5"/>
      <dgm:spPr/>
      <dgm:t>
        <a:bodyPr/>
        <a:lstStyle/>
        <a:p>
          <a:endParaRPr lang="ru-RU"/>
        </a:p>
      </dgm:t>
    </dgm:pt>
    <dgm:pt modelId="{DFF89D8E-8A71-4140-9DE4-94730E69EACD}" type="pres">
      <dgm:prSet presAssocID="{AB1869F6-5C8C-4536-B9AB-7AC6DD084E6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BFAFCE3-A863-4ED5-BECA-AFAAC2F42376}" type="pres">
      <dgm:prSet presAssocID="{E0252A9F-8F47-4B04-B6A2-9AB9D6CBA5A0}" presName="node" presStyleLbl="node1" presStyleIdx="0" presStyleCnt="5" custScaleX="188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6211C-AB03-488E-831D-0D332A396FA4}" type="pres">
      <dgm:prSet presAssocID="{192F18EA-C44E-465A-8754-1333DFF5F403}" presName="Name9" presStyleLbl="parChTrans1D2" presStyleIdx="1" presStyleCnt="5"/>
      <dgm:spPr/>
      <dgm:t>
        <a:bodyPr/>
        <a:lstStyle/>
        <a:p>
          <a:endParaRPr lang="ru-RU"/>
        </a:p>
      </dgm:t>
    </dgm:pt>
    <dgm:pt modelId="{E94EE8FC-BE5F-4898-9314-990798306930}" type="pres">
      <dgm:prSet presAssocID="{192F18EA-C44E-465A-8754-1333DFF5F403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51FF99B-BBB8-419E-B8D7-7EF0BA520577}" type="pres">
      <dgm:prSet presAssocID="{1C078185-0DC4-4CF7-8932-D1796144396D}" presName="node" presStyleLbl="node1" presStyleIdx="1" presStyleCnt="5" custScaleX="188960" custRadScaleRad="129973" custRadScaleInc="1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82FC1-C30C-4F86-A0B4-43EB060E4B31}" type="pres">
      <dgm:prSet presAssocID="{D45C60A4-F92C-4A2F-B6EF-82269FFD7B9E}" presName="Name9" presStyleLbl="parChTrans1D2" presStyleIdx="2" presStyleCnt="5"/>
      <dgm:spPr/>
      <dgm:t>
        <a:bodyPr/>
        <a:lstStyle/>
        <a:p>
          <a:endParaRPr lang="ru-RU"/>
        </a:p>
      </dgm:t>
    </dgm:pt>
    <dgm:pt modelId="{CC656652-0CE7-47EA-8D59-B59E0FA5F798}" type="pres">
      <dgm:prSet presAssocID="{D45C60A4-F92C-4A2F-B6EF-82269FFD7B9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D5BDE8D-C8A5-4C34-A251-13C5F0E17B3A}" type="pres">
      <dgm:prSet presAssocID="{980455EE-7011-471F-9720-B4B5912A548B}" presName="node" presStyleLbl="node1" presStyleIdx="2" presStyleCnt="5" custScaleX="174974" custRadScaleRad="141218" custRadScaleInc="-55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87994-FEE6-4FB3-938A-85474ACCFC92}" type="pres">
      <dgm:prSet presAssocID="{09B4415E-4C4D-41D3-B732-9F680FD7E924}" presName="Name9" presStyleLbl="parChTrans1D2" presStyleIdx="3" presStyleCnt="5"/>
      <dgm:spPr/>
      <dgm:t>
        <a:bodyPr/>
        <a:lstStyle/>
        <a:p>
          <a:endParaRPr lang="ru-RU"/>
        </a:p>
      </dgm:t>
    </dgm:pt>
    <dgm:pt modelId="{B56185AF-322F-47D6-AEE6-2F1F59072E5F}" type="pres">
      <dgm:prSet presAssocID="{09B4415E-4C4D-41D3-B732-9F680FD7E92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8EF27E3-DA61-4751-9807-E76A0E194565}" type="pres">
      <dgm:prSet presAssocID="{953A6461-D7E3-4AC5-B17A-11329A8D1D59}" presName="node" presStyleLbl="node1" presStyleIdx="3" presStyleCnt="5" custScaleX="194315" custRadScaleRad="113762" custRadScaleInc="27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502BD-9290-4F13-945C-FFD88BA65364}" type="pres">
      <dgm:prSet presAssocID="{50A331CF-5048-464F-A88E-362C74ABCF29}" presName="Name9" presStyleLbl="parChTrans1D2" presStyleIdx="4" presStyleCnt="5"/>
      <dgm:spPr/>
      <dgm:t>
        <a:bodyPr/>
        <a:lstStyle/>
        <a:p>
          <a:endParaRPr lang="ru-RU"/>
        </a:p>
      </dgm:t>
    </dgm:pt>
    <dgm:pt modelId="{A83E334B-4933-4005-9AF8-EF93330D8D80}" type="pres">
      <dgm:prSet presAssocID="{50A331CF-5048-464F-A88E-362C74ABCF2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3030508-4FF0-41CF-90D3-083BB8090193}" type="pres">
      <dgm:prSet presAssocID="{D1613E33-91CF-4ECE-B1E6-17C077F0A046}" presName="node" presStyleLbl="node1" presStyleIdx="4" presStyleCnt="5" custScaleX="193476" custRadScaleRad="154738" custRadScaleInc="-1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77469-6502-49AB-9470-09390F9FE349}" type="presOf" srcId="{D45C60A4-F92C-4A2F-B6EF-82269FFD7B9E}" destId="{CC656652-0CE7-47EA-8D59-B59E0FA5F798}" srcOrd="1" destOrd="0" presId="urn:microsoft.com/office/officeart/2005/8/layout/radial1"/>
    <dgm:cxn modelId="{B5D6EC4C-35C2-4CCC-A480-8DC02545298B}" type="presOf" srcId="{09B4415E-4C4D-41D3-B732-9F680FD7E924}" destId="{77487994-FEE6-4FB3-938A-85474ACCFC92}" srcOrd="0" destOrd="0" presId="urn:microsoft.com/office/officeart/2005/8/layout/radial1"/>
    <dgm:cxn modelId="{6F14D0D6-C7D3-4235-867E-CD29F9996D1E}" srcId="{003B5DE6-278C-4738-B6E3-B1BA856A32C9}" destId="{980455EE-7011-471F-9720-B4B5912A548B}" srcOrd="2" destOrd="0" parTransId="{D45C60A4-F92C-4A2F-B6EF-82269FFD7B9E}" sibTransId="{B72AEFA4-4911-46AE-BC72-8A7AEB11E42F}"/>
    <dgm:cxn modelId="{62BCF822-C9ED-44BE-8F03-670342C228E6}" type="presOf" srcId="{50A331CF-5048-464F-A88E-362C74ABCF29}" destId="{DD7502BD-9290-4F13-945C-FFD88BA65364}" srcOrd="0" destOrd="0" presId="urn:microsoft.com/office/officeart/2005/8/layout/radial1"/>
    <dgm:cxn modelId="{F0FB0435-850F-4251-97AA-6A8AF8888180}" type="presOf" srcId="{192F18EA-C44E-465A-8754-1333DFF5F403}" destId="{E94EE8FC-BE5F-4898-9314-990798306930}" srcOrd="1" destOrd="0" presId="urn:microsoft.com/office/officeart/2005/8/layout/radial1"/>
    <dgm:cxn modelId="{E0D6B8F4-EA45-402D-8712-57E7D41E62F1}" type="presOf" srcId="{AB1869F6-5C8C-4536-B9AB-7AC6DD084E68}" destId="{DFF89D8E-8A71-4140-9DE4-94730E69EACD}" srcOrd="1" destOrd="0" presId="urn:microsoft.com/office/officeart/2005/8/layout/radial1"/>
    <dgm:cxn modelId="{2720BFDC-FEAD-4A31-AFF3-7C94CCAA1F9A}" srcId="{003B5DE6-278C-4738-B6E3-B1BA856A32C9}" destId="{1C078185-0DC4-4CF7-8932-D1796144396D}" srcOrd="1" destOrd="0" parTransId="{192F18EA-C44E-465A-8754-1333DFF5F403}" sibTransId="{02E989CB-7224-4658-BA11-C8F8F28E6BC2}"/>
    <dgm:cxn modelId="{6FAFB3E1-DB32-4514-AD15-B910FB4B0FAC}" srcId="{003B5DE6-278C-4738-B6E3-B1BA856A32C9}" destId="{953A6461-D7E3-4AC5-B17A-11329A8D1D59}" srcOrd="3" destOrd="0" parTransId="{09B4415E-4C4D-41D3-B732-9F680FD7E924}" sibTransId="{7553A189-2268-4A9C-AC44-3D1E9DF707F2}"/>
    <dgm:cxn modelId="{38A7B153-3C9D-4741-922D-FCD364E00AF9}" type="presOf" srcId="{E0252A9F-8F47-4B04-B6A2-9AB9D6CBA5A0}" destId="{CBFAFCE3-A863-4ED5-BECA-AFAAC2F42376}" srcOrd="0" destOrd="0" presId="urn:microsoft.com/office/officeart/2005/8/layout/radial1"/>
    <dgm:cxn modelId="{0E5CBC96-A656-4CC1-9A6C-BB1D0D91E927}" type="presOf" srcId="{980455EE-7011-471F-9720-B4B5912A548B}" destId="{FD5BDE8D-C8A5-4C34-A251-13C5F0E17B3A}" srcOrd="0" destOrd="0" presId="urn:microsoft.com/office/officeart/2005/8/layout/radial1"/>
    <dgm:cxn modelId="{87B6CC55-00BA-46EB-9AFE-1A7E02F92EF6}" type="presOf" srcId="{192F18EA-C44E-465A-8754-1333DFF5F403}" destId="{2D26211C-AB03-488E-831D-0D332A396FA4}" srcOrd="0" destOrd="0" presId="urn:microsoft.com/office/officeart/2005/8/layout/radial1"/>
    <dgm:cxn modelId="{08292F75-F802-41E7-8A0D-70F2E8E6D3AA}" type="presOf" srcId="{29300ABF-0E1B-42BF-9B14-077D08FC92E9}" destId="{3E5FDDE0-7F2D-4D85-B666-EA8902E01662}" srcOrd="0" destOrd="0" presId="urn:microsoft.com/office/officeart/2005/8/layout/radial1"/>
    <dgm:cxn modelId="{E1AF4100-5603-48F9-8A19-2827CA89F9AE}" type="presOf" srcId="{D45C60A4-F92C-4A2F-B6EF-82269FFD7B9E}" destId="{60082FC1-C30C-4F86-A0B4-43EB060E4B31}" srcOrd="0" destOrd="0" presId="urn:microsoft.com/office/officeart/2005/8/layout/radial1"/>
    <dgm:cxn modelId="{3719ABDB-679C-4C96-9EB9-28C0E98CD1D6}" srcId="{003B5DE6-278C-4738-B6E3-B1BA856A32C9}" destId="{D1613E33-91CF-4ECE-B1E6-17C077F0A046}" srcOrd="4" destOrd="0" parTransId="{50A331CF-5048-464F-A88E-362C74ABCF29}" sibTransId="{7B320BA5-5214-4143-BF34-AB857A0619AF}"/>
    <dgm:cxn modelId="{3F380B6E-7880-4E09-ABF3-9F4EF923015E}" type="presOf" srcId="{50A331CF-5048-464F-A88E-362C74ABCF29}" destId="{A83E334B-4933-4005-9AF8-EF93330D8D80}" srcOrd="1" destOrd="0" presId="urn:microsoft.com/office/officeart/2005/8/layout/radial1"/>
    <dgm:cxn modelId="{0C742AEE-2495-4E47-8726-18E9805C0239}" type="presOf" srcId="{953A6461-D7E3-4AC5-B17A-11329A8D1D59}" destId="{68EF27E3-DA61-4751-9807-E76A0E194565}" srcOrd="0" destOrd="0" presId="urn:microsoft.com/office/officeart/2005/8/layout/radial1"/>
    <dgm:cxn modelId="{AD88EC4E-6365-4B94-A25C-52F6E4EF9A00}" srcId="{29300ABF-0E1B-42BF-9B14-077D08FC92E9}" destId="{003B5DE6-278C-4738-B6E3-B1BA856A32C9}" srcOrd="0" destOrd="0" parTransId="{19D633BA-B3DE-4673-BC05-3FE515F84603}" sibTransId="{04CA6207-D893-40F3-83F2-DF9AE809BC9B}"/>
    <dgm:cxn modelId="{EA94F20F-8EF1-444F-A17F-552B9FB2FC69}" type="presOf" srcId="{003B5DE6-278C-4738-B6E3-B1BA856A32C9}" destId="{4CB38CD5-4442-4E95-A64A-07863C2C40E9}" srcOrd="0" destOrd="0" presId="urn:microsoft.com/office/officeart/2005/8/layout/radial1"/>
    <dgm:cxn modelId="{8EA9EAA4-F645-46BD-A070-7229FAF0F280}" type="presOf" srcId="{1C078185-0DC4-4CF7-8932-D1796144396D}" destId="{A51FF99B-BBB8-419E-B8D7-7EF0BA520577}" srcOrd="0" destOrd="0" presId="urn:microsoft.com/office/officeart/2005/8/layout/radial1"/>
    <dgm:cxn modelId="{EE8B5065-706A-4ED3-895F-E23B4502C7AF}" srcId="{003B5DE6-278C-4738-B6E3-B1BA856A32C9}" destId="{E0252A9F-8F47-4B04-B6A2-9AB9D6CBA5A0}" srcOrd="0" destOrd="0" parTransId="{AB1869F6-5C8C-4536-B9AB-7AC6DD084E68}" sibTransId="{A0524346-0C64-4F03-88C1-FD4CCBC00C9C}"/>
    <dgm:cxn modelId="{27339BE0-241B-4770-8843-701C36A9A22C}" type="presOf" srcId="{09B4415E-4C4D-41D3-B732-9F680FD7E924}" destId="{B56185AF-322F-47D6-AEE6-2F1F59072E5F}" srcOrd="1" destOrd="0" presId="urn:microsoft.com/office/officeart/2005/8/layout/radial1"/>
    <dgm:cxn modelId="{24F64D03-9DC5-4E39-814D-715EFE3CEDB6}" type="presOf" srcId="{D1613E33-91CF-4ECE-B1E6-17C077F0A046}" destId="{D3030508-4FF0-41CF-90D3-083BB8090193}" srcOrd="0" destOrd="0" presId="urn:microsoft.com/office/officeart/2005/8/layout/radial1"/>
    <dgm:cxn modelId="{9DDB5973-EF89-4428-8E8B-47E5CE0CAA89}" type="presOf" srcId="{AB1869F6-5C8C-4536-B9AB-7AC6DD084E68}" destId="{BA870FEA-C189-43AB-8C15-3A0B38221266}" srcOrd="0" destOrd="0" presId="urn:microsoft.com/office/officeart/2005/8/layout/radial1"/>
    <dgm:cxn modelId="{F8BD93EE-60A3-4854-B48A-1A9161E1E9E9}" type="presParOf" srcId="{3E5FDDE0-7F2D-4D85-B666-EA8902E01662}" destId="{4CB38CD5-4442-4E95-A64A-07863C2C40E9}" srcOrd="0" destOrd="0" presId="urn:microsoft.com/office/officeart/2005/8/layout/radial1"/>
    <dgm:cxn modelId="{3258B5B9-A749-4268-9DDE-C8E864C013B1}" type="presParOf" srcId="{3E5FDDE0-7F2D-4D85-B666-EA8902E01662}" destId="{BA870FEA-C189-43AB-8C15-3A0B38221266}" srcOrd="1" destOrd="0" presId="urn:microsoft.com/office/officeart/2005/8/layout/radial1"/>
    <dgm:cxn modelId="{965039BB-F28E-4D68-8DA8-BC877BCBEA57}" type="presParOf" srcId="{BA870FEA-C189-43AB-8C15-3A0B38221266}" destId="{DFF89D8E-8A71-4140-9DE4-94730E69EACD}" srcOrd="0" destOrd="0" presId="urn:microsoft.com/office/officeart/2005/8/layout/radial1"/>
    <dgm:cxn modelId="{F71F44F0-7625-4C37-8275-1BDD2D5E7809}" type="presParOf" srcId="{3E5FDDE0-7F2D-4D85-B666-EA8902E01662}" destId="{CBFAFCE3-A863-4ED5-BECA-AFAAC2F42376}" srcOrd="2" destOrd="0" presId="urn:microsoft.com/office/officeart/2005/8/layout/radial1"/>
    <dgm:cxn modelId="{1FFBA391-34E4-42A0-A01A-5A5CECDF15EA}" type="presParOf" srcId="{3E5FDDE0-7F2D-4D85-B666-EA8902E01662}" destId="{2D26211C-AB03-488E-831D-0D332A396FA4}" srcOrd="3" destOrd="0" presId="urn:microsoft.com/office/officeart/2005/8/layout/radial1"/>
    <dgm:cxn modelId="{F47672ED-9D8D-43EC-B69D-9FD788136F1A}" type="presParOf" srcId="{2D26211C-AB03-488E-831D-0D332A396FA4}" destId="{E94EE8FC-BE5F-4898-9314-990798306930}" srcOrd="0" destOrd="0" presId="urn:microsoft.com/office/officeart/2005/8/layout/radial1"/>
    <dgm:cxn modelId="{E52C98EA-70D7-4A4C-A841-B763EFEE5B64}" type="presParOf" srcId="{3E5FDDE0-7F2D-4D85-B666-EA8902E01662}" destId="{A51FF99B-BBB8-419E-B8D7-7EF0BA520577}" srcOrd="4" destOrd="0" presId="urn:microsoft.com/office/officeart/2005/8/layout/radial1"/>
    <dgm:cxn modelId="{16A4B821-450F-4389-B2B1-05A9692739D4}" type="presParOf" srcId="{3E5FDDE0-7F2D-4D85-B666-EA8902E01662}" destId="{60082FC1-C30C-4F86-A0B4-43EB060E4B31}" srcOrd="5" destOrd="0" presId="urn:microsoft.com/office/officeart/2005/8/layout/radial1"/>
    <dgm:cxn modelId="{EC2F4691-1A19-45B3-83E0-6359D0F87267}" type="presParOf" srcId="{60082FC1-C30C-4F86-A0B4-43EB060E4B31}" destId="{CC656652-0CE7-47EA-8D59-B59E0FA5F798}" srcOrd="0" destOrd="0" presId="urn:microsoft.com/office/officeart/2005/8/layout/radial1"/>
    <dgm:cxn modelId="{4F45E880-C389-4441-945E-1286656863D4}" type="presParOf" srcId="{3E5FDDE0-7F2D-4D85-B666-EA8902E01662}" destId="{FD5BDE8D-C8A5-4C34-A251-13C5F0E17B3A}" srcOrd="6" destOrd="0" presId="urn:microsoft.com/office/officeart/2005/8/layout/radial1"/>
    <dgm:cxn modelId="{9158DC44-AF0C-49C3-A7FB-81389C23E00E}" type="presParOf" srcId="{3E5FDDE0-7F2D-4D85-B666-EA8902E01662}" destId="{77487994-FEE6-4FB3-938A-85474ACCFC92}" srcOrd="7" destOrd="0" presId="urn:microsoft.com/office/officeart/2005/8/layout/radial1"/>
    <dgm:cxn modelId="{D9613527-A3A4-4AF9-A221-03851F376A28}" type="presParOf" srcId="{77487994-FEE6-4FB3-938A-85474ACCFC92}" destId="{B56185AF-322F-47D6-AEE6-2F1F59072E5F}" srcOrd="0" destOrd="0" presId="urn:microsoft.com/office/officeart/2005/8/layout/radial1"/>
    <dgm:cxn modelId="{FBDF7B7A-7E2D-4EA5-B922-5A9E9BCC69DE}" type="presParOf" srcId="{3E5FDDE0-7F2D-4D85-B666-EA8902E01662}" destId="{68EF27E3-DA61-4751-9807-E76A0E194565}" srcOrd="8" destOrd="0" presId="urn:microsoft.com/office/officeart/2005/8/layout/radial1"/>
    <dgm:cxn modelId="{EA487558-1F92-4DC0-A6BF-F4F060DB4A8A}" type="presParOf" srcId="{3E5FDDE0-7F2D-4D85-B666-EA8902E01662}" destId="{DD7502BD-9290-4F13-945C-FFD88BA65364}" srcOrd="9" destOrd="0" presId="urn:microsoft.com/office/officeart/2005/8/layout/radial1"/>
    <dgm:cxn modelId="{7E119B84-53FB-44D9-89AB-D8A6DC32E40B}" type="presParOf" srcId="{DD7502BD-9290-4F13-945C-FFD88BA65364}" destId="{A83E334B-4933-4005-9AF8-EF93330D8D80}" srcOrd="0" destOrd="0" presId="urn:microsoft.com/office/officeart/2005/8/layout/radial1"/>
    <dgm:cxn modelId="{94429AAA-D991-4D3C-AD42-C1D61B0518DB}" type="presParOf" srcId="{3E5FDDE0-7F2D-4D85-B666-EA8902E01662}" destId="{D3030508-4FF0-41CF-90D3-083BB809019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A0A16F-AE3E-4A3B-91F7-5347A2A1C1AD}" type="doc">
      <dgm:prSet loTypeId="urn:microsoft.com/office/officeart/2005/8/layout/hierarchy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2886813-DE9D-4454-92A9-46854FB52345}">
      <dgm:prSet phldrT="[Текст]" custT="1"/>
      <dgm:spPr/>
      <dgm:t>
        <a:bodyPr/>
        <a:lstStyle/>
        <a:p>
          <a:r>
            <a:rPr lang="ru-RU" sz="1600" b="1" i="0" dirty="0" smtClean="0"/>
            <a:t>ПОСТУПЛЕНИЯ, ФОРМИРУЮЩИЕ ДОХОДНУЮ ЧАСТЬ РАЙОННОГО БЮДЖЕТА</a:t>
          </a:r>
          <a:endParaRPr lang="ru-RU" sz="1600" b="1" i="0" dirty="0"/>
        </a:p>
      </dgm:t>
    </dgm:pt>
    <dgm:pt modelId="{C3294A0E-973D-4F9D-9A3D-0551F55C5E39}" type="parTrans" cxnId="{D62158A4-15A8-44A3-998B-4B8A65BBE134}">
      <dgm:prSet/>
      <dgm:spPr/>
      <dgm:t>
        <a:bodyPr/>
        <a:lstStyle/>
        <a:p>
          <a:endParaRPr lang="ru-RU"/>
        </a:p>
      </dgm:t>
    </dgm:pt>
    <dgm:pt modelId="{9D801B3E-4F4E-41AE-9572-F4CAA28FE99F}" type="sibTrans" cxnId="{D62158A4-15A8-44A3-998B-4B8A65BBE134}">
      <dgm:prSet/>
      <dgm:spPr/>
      <dgm:t>
        <a:bodyPr/>
        <a:lstStyle/>
        <a:p>
          <a:endParaRPr lang="ru-RU"/>
        </a:p>
      </dgm:t>
    </dgm:pt>
    <dgm:pt modelId="{DF721412-13C2-4E08-92C1-13FC49445739}">
      <dgm:prSet phldrT="[Текст]" custT="1"/>
      <dgm:spPr/>
      <dgm:t>
        <a:bodyPr/>
        <a:lstStyle/>
        <a:p>
          <a:r>
            <a:rPr lang="ru-RU" sz="1400" b="1" dirty="0" smtClean="0"/>
            <a:t>НАЛОГОВЫЕ И НЕНАЛОГОВЫЕ ДОХОДЫ</a:t>
          </a:r>
          <a:endParaRPr lang="ru-RU" sz="1400" b="1" dirty="0"/>
        </a:p>
      </dgm:t>
    </dgm:pt>
    <dgm:pt modelId="{183E93ED-AD02-4402-BB16-D9ED37D00967}" type="parTrans" cxnId="{A0BCF0A8-EA52-4E01-81B2-54698C678AF7}">
      <dgm:prSet/>
      <dgm:spPr/>
      <dgm:t>
        <a:bodyPr/>
        <a:lstStyle/>
        <a:p>
          <a:endParaRPr lang="ru-RU"/>
        </a:p>
      </dgm:t>
    </dgm:pt>
    <dgm:pt modelId="{0BAF5D52-B417-438E-8107-95AD689A8F8C}" type="sibTrans" cxnId="{A0BCF0A8-EA52-4E01-81B2-54698C678AF7}">
      <dgm:prSet/>
      <dgm:spPr/>
      <dgm:t>
        <a:bodyPr/>
        <a:lstStyle/>
        <a:p>
          <a:endParaRPr lang="ru-RU"/>
        </a:p>
      </dgm:t>
    </dgm:pt>
    <dgm:pt modelId="{60F60F2C-5B90-4365-9BFE-D4F849DB2EA3}">
      <dgm:prSet phldrT="[Текст]"/>
      <dgm:spPr/>
      <dgm:t>
        <a:bodyPr/>
        <a:lstStyle/>
        <a:p>
          <a:r>
            <a:rPr lang="ru-RU" b="1" dirty="0" smtClean="0"/>
            <a:t>НДФЛ</a:t>
          </a:r>
        </a:p>
        <a:p>
          <a:r>
            <a:rPr lang="ru-RU" dirty="0" smtClean="0"/>
            <a:t>Акцизы</a:t>
          </a:r>
        </a:p>
        <a:p>
          <a:r>
            <a:rPr lang="ru-RU" b="1" dirty="0" smtClean="0"/>
            <a:t>Налоги на совокупный доход</a:t>
          </a:r>
        </a:p>
        <a:p>
          <a:r>
            <a:rPr lang="ru-RU" dirty="0" smtClean="0"/>
            <a:t>Госпошлина</a:t>
          </a:r>
        </a:p>
        <a:p>
          <a:r>
            <a:rPr lang="ru-RU" dirty="0" smtClean="0"/>
            <a:t> </a:t>
          </a:r>
        </a:p>
        <a:p>
          <a:endParaRPr lang="ru-RU" dirty="0"/>
        </a:p>
      </dgm:t>
    </dgm:pt>
    <dgm:pt modelId="{21937B4A-08D1-431E-A958-4AB1C0ACCE29}" type="parTrans" cxnId="{A534D86B-249F-4FB5-85C9-29587E06C63F}">
      <dgm:prSet/>
      <dgm:spPr/>
      <dgm:t>
        <a:bodyPr/>
        <a:lstStyle/>
        <a:p>
          <a:endParaRPr lang="ru-RU"/>
        </a:p>
      </dgm:t>
    </dgm:pt>
    <dgm:pt modelId="{82BB61F3-EAD5-4EF0-B4BD-78B3EDED2EDC}" type="sibTrans" cxnId="{A534D86B-249F-4FB5-85C9-29587E06C63F}">
      <dgm:prSet/>
      <dgm:spPr/>
      <dgm:t>
        <a:bodyPr/>
        <a:lstStyle/>
        <a:p>
          <a:endParaRPr lang="ru-RU"/>
        </a:p>
      </dgm:t>
    </dgm:pt>
    <dgm:pt modelId="{48E531D5-89EB-4F1C-8E3A-41B3313145BE}">
      <dgm:prSet phldrT="[Текст]"/>
      <dgm:spPr/>
      <dgm:t>
        <a:bodyPr/>
        <a:lstStyle/>
        <a:p>
          <a:r>
            <a:rPr lang="ru-RU" b="1" dirty="0" smtClean="0"/>
            <a:t>Доходы от использования имущества находящегося в государственной и  муниципальной собственности</a:t>
          </a:r>
        </a:p>
        <a:p>
          <a:r>
            <a:rPr lang="ru-RU" dirty="0" smtClean="0"/>
            <a:t>Платежи при пользовании природными ресурсами</a:t>
          </a:r>
        </a:p>
        <a:p>
          <a:r>
            <a:rPr lang="ru-RU" b="1" dirty="0" smtClean="0"/>
            <a:t>Доходы от оказания платных услуг и компенсации затрат государства</a:t>
          </a:r>
        </a:p>
        <a:p>
          <a:r>
            <a:rPr lang="ru-RU" dirty="0" smtClean="0"/>
            <a:t>Доходы от продажи материальных и нематериальных активов</a:t>
          </a:r>
        </a:p>
        <a:p>
          <a:r>
            <a:rPr lang="ru-RU" b="1" dirty="0" smtClean="0"/>
            <a:t>Штрафы</a:t>
          </a:r>
        </a:p>
        <a:p>
          <a:endParaRPr lang="ru-RU" dirty="0"/>
        </a:p>
      </dgm:t>
    </dgm:pt>
    <dgm:pt modelId="{09C98A89-AAA0-45C7-BEA1-77DA41783BDF}" type="parTrans" cxnId="{8FB7967B-8B3D-4846-94C9-FB661DA471CA}">
      <dgm:prSet/>
      <dgm:spPr/>
      <dgm:t>
        <a:bodyPr/>
        <a:lstStyle/>
        <a:p>
          <a:endParaRPr lang="ru-RU"/>
        </a:p>
      </dgm:t>
    </dgm:pt>
    <dgm:pt modelId="{30B39A43-6D78-43AC-9CBF-93FE0E20B619}" type="sibTrans" cxnId="{8FB7967B-8B3D-4846-94C9-FB661DA471CA}">
      <dgm:prSet/>
      <dgm:spPr/>
      <dgm:t>
        <a:bodyPr/>
        <a:lstStyle/>
        <a:p>
          <a:endParaRPr lang="ru-RU"/>
        </a:p>
      </dgm:t>
    </dgm:pt>
    <dgm:pt modelId="{F1CB5372-039C-41E0-B564-0D6767DB4385}">
      <dgm:prSet phldrT="[Текст]" custT="1"/>
      <dgm:spPr/>
      <dgm:t>
        <a:bodyPr/>
        <a:lstStyle/>
        <a:p>
          <a:r>
            <a:rPr lang="ru-RU" sz="1400" b="1" dirty="0" smtClean="0"/>
            <a:t>БЕЗВОЗМЕЗДНЫЕ ПОСТУПЛЕНИЯ</a:t>
          </a:r>
          <a:endParaRPr lang="ru-RU" sz="1400" b="1" dirty="0"/>
        </a:p>
      </dgm:t>
    </dgm:pt>
    <dgm:pt modelId="{7999AFFC-F048-4ECA-8289-666A04BAF5AD}" type="parTrans" cxnId="{619A01D5-1BE7-4DF5-AB76-16704D74F308}">
      <dgm:prSet/>
      <dgm:spPr/>
      <dgm:t>
        <a:bodyPr/>
        <a:lstStyle/>
        <a:p>
          <a:endParaRPr lang="ru-RU"/>
        </a:p>
      </dgm:t>
    </dgm:pt>
    <dgm:pt modelId="{54FD18AC-9563-4918-A885-C8D137E05444}" type="sibTrans" cxnId="{619A01D5-1BE7-4DF5-AB76-16704D74F308}">
      <dgm:prSet/>
      <dgm:spPr/>
      <dgm:t>
        <a:bodyPr/>
        <a:lstStyle/>
        <a:p>
          <a:endParaRPr lang="ru-RU"/>
        </a:p>
      </dgm:t>
    </dgm:pt>
    <dgm:pt modelId="{2F62FAB8-46DE-40D2-88FB-1CDA4F7F1016}">
      <dgm:prSet phldrT="[Текст]" custT="1"/>
      <dgm:spPr/>
      <dgm:t>
        <a:bodyPr/>
        <a:lstStyle/>
        <a:p>
          <a:r>
            <a:rPr lang="ru-RU" sz="1400" b="1" dirty="0" smtClean="0"/>
            <a:t>Дотации</a:t>
          </a:r>
          <a:r>
            <a:rPr lang="ru-RU" sz="1400" dirty="0" smtClean="0"/>
            <a:t> </a:t>
          </a:r>
        </a:p>
        <a:p>
          <a:r>
            <a:rPr lang="ru-RU" sz="1400" dirty="0" smtClean="0"/>
            <a:t>Субсидии </a:t>
          </a:r>
        </a:p>
        <a:p>
          <a:r>
            <a:rPr lang="ru-RU" sz="1400" b="1" dirty="0" smtClean="0"/>
            <a:t>Субвенции</a:t>
          </a:r>
        </a:p>
        <a:p>
          <a:r>
            <a:rPr lang="ru-RU" sz="1400" dirty="0" smtClean="0"/>
            <a:t>Иные межбюджетные трансферты </a:t>
          </a:r>
          <a:endParaRPr lang="ru-RU" sz="1400" dirty="0" smtClean="0"/>
        </a:p>
      </dgm:t>
    </dgm:pt>
    <dgm:pt modelId="{1854638C-E975-4F60-8E51-B8DE41DBE928}" type="parTrans" cxnId="{54BD56A9-18DC-40F2-8119-B4DED61F7830}">
      <dgm:prSet/>
      <dgm:spPr/>
      <dgm:t>
        <a:bodyPr/>
        <a:lstStyle/>
        <a:p>
          <a:endParaRPr lang="ru-RU"/>
        </a:p>
      </dgm:t>
    </dgm:pt>
    <dgm:pt modelId="{3E1B3290-DC29-435B-AD16-27788CA6542D}" type="sibTrans" cxnId="{54BD56A9-18DC-40F2-8119-B4DED61F7830}">
      <dgm:prSet/>
      <dgm:spPr/>
      <dgm:t>
        <a:bodyPr/>
        <a:lstStyle/>
        <a:p>
          <a:endParaRPr lang="ru-RU"/>
        </a:p>
      </dgm:t>
    </dgm:pt>
    <dgm:pt modelId="{E9717F4E-A4A0-4741-B854-428B0FA9B06D}" type="pres">
      <dgm:prSet presAssocID="{37A0A16F-AE3E-4A3B-91F7-5347A2A1C1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270166-412F-4341-A7E1-C8544D7040D7}" type="pres">
      <dgm:prSet presAssocID="{92886813-DE9D-4454-92A9-46854FB52345}" presName="hierRoot1" presStyleCnt="0"/>
      <dgm:spPr/>
      <dgm:t>
        <a:bodyPr/>
        <a:lstStyle/>
        <a:p>
          <a:endParaRPr lang="ru-RU"/>
        </a:p>
      </dgm:t>
    </dgm:pt>
    <dgm:pt modelId="{051E3755-C6D0-4E9C-BEC4-57524C989912}" type="pres">
      <dgm:prSet presAssocID="{92886813-DE9D-4454-92A9-46854FB52345}" presName="composite" presStyleCnt="0"/>
      <dgm:spPr/>
      <dgm:t>
        <a:bodyPr/>
        <a:lstStyle/>
        <a:p>
          <a:endParaRPr lang="ru-RU"/>
        </a:p>
      </dgm:t>
    </dgm:pt>
    <dgm:pt modelId="{1E2E9606-9B0B-46E6-802F-ADE662DD4A6A}" type="pres">
      <dgm:prSet presAssocID="{92886813-DE9D-4454-92A9-46854FB52345}" presName="background" presStyleLbl="node0" presStyleIdx="0" presStyleCnt="1"/>
      <dgm:spPr/>
      <dgm:t>
        <a:bodyPr/>
        <a:lstStyle/>
        <a:p>
          <a:endParaRPr lang="ru-RU"/>
        </a:p>
      </dgm:t>
    </dgm:pt>
    <dgm:pt modelId="{091D1E72-5225-43A2-989A-90628658A582}" type="pres">
      <dgm:prSet presAssocID="{92886813-DE9D-4454-92A9-46854FB52345}" presName="text" presStyleLbl="fgAcc0" presStyleIdx="0" presStyleCnt="1" custScaleX="5899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9BDDB-39BC-47D6-A779-0C4B28F7AF15}" type="pres">
      <dgm:prSet presAssocID="{92886813-DE9D-4454-92A9-46854FB52345}" presName="hierChild2" presStyleCnt="0"/>
      <dgm:spPr/>
      <dgm:t>
        <a:bodyPr/>
        <a:lstStyle/>
        <a:p>
          <a:endParaRPr lang="ru-RU"/>
        </a:p>
      </dgm:t>
    </dgm:pt>
    <dgm:pt modelId="{1742BF2C-26F0-428C-9C06-1EC96F2B12E5}" type="pres">
      <dgm:prSet presAssocID="{183E93ED-AD02-4402-BB16-D9ED37D0096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1EE982-3DE3-4817-BD51-1ADAE75C4F71}" type="pres">
      <dgm:prSet presAssocID="{DF721412-13C2-4E08-92C1-13FC49445739}" presName="hierRoot2" presStyleCnt="0"/>
      <dgm:spPr/>
      <dgm:t>
        <a:bodyPr/>
        <a:lstStyle/>
        <a:p>
          <a:endParaRPr lang="ru-RU"/>
        </a:p>
      </dgm:t>
    </dgm:pt>
    <dgm:pt modelId="{2177379D-A316-4EA5-B065-6ADF6B538639}" type="pres">
      <dgm:prSet presAssocID="{DF721412-13C2-4E08-92C1-13FC49445739}" presName="composite2" presStyleCnt="0"/>
      <dgm:spPr/>
      <dgm:t>
        <a:bodyPr/>
        <a:lstStyle/>
        <a:p>
          <a:endParaRPr lang="ru-RU"/>
        </a:p>
      </dgm:t>
    </dgm:pt>
    <dgm:pt modelId="{DF242FCC-FBF3-4F78-9F21-4E87829DDE13}" type="pres">
      <dgm:prSet presAssocID="{DF721412-13C2-4E08-92C1-13FC49445739}" presName="background2" presStyleLbl="node2" presStyleIdx="0" presStyleCnt="2"/>
      <dgm:spPr/>
      <dgm:t>
        <a:bodyPr/>
        <a:lstStyle/>
        <a:p>
          <a:endParaRPr lang="ru-RU"/>
        </a:p>
      </dgm:t>
    </dgm:pt>
    <dgm:pt modelId="{3A6294D8-95FE-4742-ADD2-E3563AF2496E}" type="pres">
      <dgm:prSet presAssocID="{DF721412-13C2-4E08-92C1-13FC49445739}" presName="text2" presStyleLbl="fgAcc2" presStyleIdx="0" presStyleCnt="2" custScaleX="157935" custScaleY="141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F08A30-C79F-45E1-98B6-0A3AB9F6F5FA}" type="pres">
      <dgm:prSet presAssocID="{DF721412-13C2-4E08-92C1-13FC49445739}" presName="hierChild3" presStyleCnt="0"/>
      <dgm:spPr/>
      <dgm:t>
        <a:bodyPr/>
        <a:lstStyle/>
        <a:p>
          <a:endParaRPr lang="ru-RU"/>
        </a:p>
      </dgm:t>
    </dgm:pt>
    <dgm:pt modelId="{975A00BB-C8D1-47DB-87E1-F28B26534216}" type="pres">
      <dgm:prSet presAssocID="{21937B4A-08D1-431E-A958-4AB1C0ACCE29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B06CFB2-75F1-4398-9D06-9D24175B78FD}" type="pres">
      <dgm:prSet presAssocID="{60F60F2C-5B90-4365-9BFE-D4F849DB2EA3}" presName="hierRoot3" presStyleCnt="0"/>
      <dgm:spPr/>
      <dgm:t>
        <a:bodyPr/>
        <a:lstStyle/>
        <a:p>
          <a:endParaRPr lang="ru-RU"/>
        </a:p>
      </dgm:t>
    </dgm:pt>
    <dgm:pt modelId="{DF6330A7-3AC8-4315-9AB3-C0CA2E20629F}" type="pres">
      <dgm:prSet presAssocID="{60F60F2C-5B90-4365-9BFE-D4F849DB2EA3}" presName="composite3" presStyleCnt="0"/>
      <dgm:spPr/>
      <dgm:t>
        <a:bodyPr/>
        <a:lstStyle/>
        <a:p>
          <a:endParaRPr lang="ru-RU"/>
        </a:p>
      </dgm:t>
    </dgm:pt>
    <dgm:pt modelId="{91B754A4-D9EE-4470-B7B8-07962CED4004}" type="pres">
      <dgm:prSet presAssocID="{60F60F2C-5B90-4365-9BFE-D4F849DB2EA3}" presName="background3" presStyleLbl="node3" presStyleIdx="0" presStyleCnt="3"/>
      <dgm:spPr/>
      <dgm:t>
        <a:bodyPr/>
        <a:lstStyle/>
        <a:p>
          <a:endParaRPr lang="ru-RU"/>
        </a:p>
      </dgm:t>
    </dgm:pt>
    <dgm:pt modelId="{82533571-B04A-489B-83FB-EA0EB5E69845}" type="pres">
      <dgm:prSet presAssocID="{60F60F2C-5B90-4365-9BFE-D4F849DB2EA3}" presName="text3" presStyleLbl="fgAcc3" presStyleIdx="0" presStyleCnt="3" custScaleX="159383" custScaleY="388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EEA4B-15C0-40BD-B747-BB46C9699461}" type="pres">
      <dgm:prSet presAssocID="{60F60F2C-5B90-4365-9BFE-D4F849DB2EA3}" presName="hierChild4" presStyleCnt="0"/>
      <dgm:spPr/>
      <dgm:t>
        <a:bodyPr/>
        <a:lstStyle/>
        <a:p>
          <a:endParaRPr lang="ru-RU"/>
        </a:p>
      </dgm:t>
    </dgm:pt>
    <dgm:pt modelId="{0235F457-3FF6-49FE-BC9C-81A9CA407421}" type="pres">
      <dgm:prSet presAssocID="{09C98A89-AAA0-45C7-BEA1-77DA41783BD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9FA2D58-D1DD-4712-B858-888C2A72072E}" type="pres">
      <dgm:prSet presAssocID="{48E531D5-89EB-4F1C-8E3A-41B3313145BE}" presName="hierRoot3" presStyleCnt="0"/>
      <dgm:spPr/>
      <dgm:t>
        <a:bodyPr/>
        <a:lstStyle/>
        <a:p>
          <a:endParaRPr lang="ru-RU"/>
        </a:p>
      </dgm:t>
    </dgm:pt>
    <dgm:pt modelId="{BA46F77E-CC1B-45D8-AA00-1704AC2D16BD}" type="pres">
      <dgm:prSet presAssocID="{48E531D5-89EB-4F1C-8E3A-41B3313145BE}" presName="composite3" presStyleCnt="0"/>
      <dgm:spPr/>
      <dgm:t>
        <a:bodyPr/>
        <a:lstStyle/>
        <a:p>
          <a:endParaRPr lang="ru-RU"/>
        </a:p>
      </dgm:t>
    </dgm:pt>
    <dgm:pt modelId="{3C167457-EF6C-49A7-8FBC-29B909CF2D32}" type="pres">
      <dgm:prSet presAssocID="{48E531D5-89EB-4F1C-8E3A-41B3313145BE}" presName="background3" presStyleLbl="node3" presStyleIdx="1" presStyleCnt="3"/>
      <dgm:spPr/>
      <dgm:t>
        <a:bodyPr/>
        <a:lstStyle/>
        <a:p>
          <a:endParaRPr lang="ru-RU"/>
        </a:p>
      </dgm:t>
    </dgm:pt>
    <dgm:pt modelId="{7CE4825C-1129-4DEC-9928-2E1192A66566}" type="pres">
      <dgm:prSet presAssocID="{48E531D5-89EB-4F1C-8E3A-41B3313145BE}" presName="text3" presStyleLbl="fgAcc3" presStyleIdx="1" presStyleCnt="3" custScaleX="153682" custScaleY="392756" custLinFactNeighborX="-4827" custLinFactNeighborY="12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21117-7E93-466E-83E6-1F3FBE744555}" type="pres">
      <dgm:prSet presAssocID="{48E531D5-89EB-4F1C-8E3A-41B3313145BE}" presName="hierChild4" presStyleCnt="0"/>
      <dgm:spPr/>
      <dgm:t>
        <a:bodyPr/>
        <a:lstStyle/>
        <a:p>
          <a:endParaRPr lang="ru-RU"/>
        </a:p>
      </dgm:t>
    </dgm:pt>
    <dgm:pt modelId="{2F8F33AD-CA3E-4A70-9273-1FADBEBD8672}" type="pres">
      <dgm:prSet presAssocID="{7999AFFC-F048-4ECA-8289-666A04BAF5A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0007D95-BF1B-46BE-9E08-F8964B064836}" type="pres">
      <dgm:prSet presAssocID="{F1CB5372-039C-41E0-B564-0D6767DB4385}" presName="hierRoot2" presStyleCnt="0"/>
      <dgm:spPr/>
      <dgm:t>
        <a:bodyPr/>
        <a:lstStyle/>
        <a:p>
          <a:endParaRPr lang="ru-RU"/>
        </a:p>
      </dgm:t>
    </dgm:pt>
    <dgm:pt modelId="{9FAD4B41-BD79-4DC1-986E-1F913C21FFDD}" type="pres">
      <dgm:prSet presAssocID="{F1CB5372-039C-41E0-B564-0D6767DB4385}" presName="composite2" presStyleCnt="0"/>
      <dgm:spPr/>
      <dgm:t>
        <a:bodyPr/>
        <a:lstStyle/>
        <a:p>
          <a:endParaRPr lang="ru-RU"/>
        </a:p>
      </dgm:t>
    </dgm:pt>
    <dgm:pt modelId="{73E1B780-332E-4EED-B869-85B69D44651F}" type="pres">
      <dgm:prSet presAssocID="{F1CB5372-039C-41E0-B564-0D6767DB4385}" presName="background2" presStyleLbl="node2" presStyleIdx="1" presStyleCnt="2"/>
      <dgm:spPr/>
      <dgm:t>
        <a:bodyPr/>
        <a:lstStyle/>
        <a:p>
          <a:endParaRPr lang="ru-RU"/>
        </a:p>
      </dgm:t>
    </dgm:pt>
    <dgm:pt modelId="{6BE462D1-8277-4535-8F5D-C7D619AB2CBE}" type="pres">
      <dgm:prSet presAssocID="{F1CB5372-039C-41E0-B564-0D6767DB4385}" presName="text2" presStyleLbl="fgAcc2" presStyleIdx="1" presStyleCnt="2" custScaleX="172894" custScaleY="136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CD65B-CEF1-4BB8-B122-7CE1A2701091}" type="pres">
      <dgm:prSet presAssocID="{F1CB5372-039C-41E0-B564-0D6767DB4385}" presName="hierChild3" presStyleCnt="0"/>
      <dgm:spPr/>
      <dgm:t>
        <a:bodyPr/>
        <a:lstStyle/>
        <a:p>
          <a:endParaRPr lang="ru-RU"/>
        </a:p>
      </dgm:t>
    </dgm:pt>
    <dgm:pt modelId="{D0DB2B22-1EC9-490C-8C17-EF8A272222A6}" type="pres">
      <dgm:prSet presAssocID="{1854638C-E975-4F60-8E51-B8DE41DBE92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A198B862-6F7B-4243-9ACD-B0E09455BBC5}" type="pres">
      <dgm:prSet presAssocID="{2F62FAB8-46DE-40D2-88FB-1CDA4F7F1016}" presName="hierRoot3" presStyleCnt="0"/>
      <dgm:spPr/>
      <dgm:t>
        <a:bodyPr/>
        <a:lstStyle/>
        <a:p>
          <a:endParaRPr lang="ru-RU"/>
        </a:p>
      </dgm:t>
    </dgm:pt>
    <dgm:pt modelId="{C33FB6C8-9516-4B14-A777-E037A95AF03F}" type="pres">
      <dgm:prSet presAssocID="{2F62FAB8-46DE-40D2-88FB-1CDA4F7F1016}" presName="composite3" presStyleCnt="0"/>
      <dgm:spPr/>
      <dgm:t>
        <a:bodyPr/>
        <a:lstStyle/>
        <a:p>
          <a:endParaRPr lang="ru-RU"/>
        </a:p>
      </dgm:t>
    </dgm:pt>
    <dgm:pt modelId="{080EB1F9-5C6F-46E0-8F46-64A8ADD7E297}" type="pres">
      <dgm:prSet presAssocID="{2F62FAB8-46DE-40D2-88FB-1CDA4F7F1016}" presName="background3" presStyleLbl="node3" presStyleIdx="2" presStyleCnt="3"/>
      <dgm:spPr/>
      <dgm:t>
        <a:bodyPr/>
        <a:lstStyle/>
        <a:p>
          <a:endParaRPr lang="ru-RU"/>
        </a:p>
      </dgm:t>
    </dgm:pt>
    <dgm:pt modelId="{80DEFA19-9A73-4872-9172-035F6F8C1F74}" type="pres">
      <dgm:prSet presAssocID="{2F62FAB8-46DE-40D2-88FB-1CDA4F7F1016}" presName="text3" presStyleLbl="fgAcc3" presStyleIdx="2" presStyleCnt="3" custScaleX="159853" custScaleY="407098" custLinFactNeighborX="39594" custLinFactNeighborY="11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A56E1-FE7C-46D6-B046-E345A0B876D0}" type="pres">
      <dgm:prSet presAssocID="{2F62FAB8-46DE-40D2-88FB-1CDA4F7F1016}" presName="hierChild4" presStyleCnt="0"/>
      <dgm:spPr/>
      <dgm:t>
        <a:bodyPr/>
        <a:lstStyle/>
        <a:p>
          <a:endParaRPr lang="ru-RU"/>
        </a:p>
      </dgm:t>
    </dgm:pt>
  </dgm:ptLst>
  <dgm:cxnLst>
    <dgm:cxn modelId="{F39FC2B8-AC10-4E4F-BB1E-704DEF5A398C}" type="presOf" srcId="{183E93ED-AD02-4402-BB16-D9ED37D00967}" destId="{1742BF2C-26F0-428C-9C06-1EC96F2B12E5}" srcOrd="0" destOrd="0" presId="urn:microsoft.com/office/officeart/2005/8/layout/hierarchy1"/>
    <dgm:cxn modelId="{D792A058-E9D3-4659-9867-CBC10CFF21DC}" type="presOf" srcId="{48E531D5-89EB-4F1C-8E3A-41B3313145BE}" destId="{7CE4825C-1129-4DEC-9928-2E1192A66566}" srcOrd="0" destOrd="0" presId="urn:microsoft.com/office/officeart/2005/8/layout/hierarchy1"/>
    <dgm:cxn modelId="{255C34A6-B24D-4FE5-9631-379944E7B048}" type="presOf" srcId="{F1CB5372-039C-41E0-B564-0D6767DB4385}" destId="{6BE462D1-8277-4535-8F5D-C7D619AB2CBE}" srcOrd="0" destOrd="0" presId="urn:microsoft.com/office/officeart/2005/8/layout/hierarchy1"/>
    <dgm:cxn modelId="{05ABC6DB-70B7-4844-AAA1-D331F8304425}" type="presOf" srcId="{37A0A16F-AE3E-4A3B-91F7-5347A2A1C1AD}" destId="{E9717F4E-A4A0-4741-B854-428B0FA9B06D}" srcOrd="0" destOrd="0" presId="urn:microsoft.com/office/officeart/2005/8/layout/hierarchy1"/>
    <dgm:cxn modelId="{54BD56A9-18DC-40F2-8119-B4DED61F7830}" srcId="{F1CB5372-039C-41E0-B564-0D6767DB4385}" destId="{2F62FAB8-46DE-40D2-88FB-1CDA4F7F1016}" srcOrd="0" destOrd="0" parTransId="{1854638C-E975-4F60-8E51-B8DE41DBE928}" sibTransId="{3E1B3290-DC29-435B-AD16-27788CA6542D}"/>
    <dgm:cxn modelId="{08B2A01B-54E5-4318-9801-1CF3EAFFC83A}" type="presOf" srcId="{21937B4A-08D1-431E-A958-4AB1C0ACCE29}" destId="{975A00BB-C8D1-47DB-87E1-F28B26534216}" srcOrd="0" destOrd="0" presId="urn:microsoft.com/office/officeart/2005/8/layout/hierarchy1"/>
    <dgm:cxn modelId="{D62158A4-15A8-44A3-998B-4B8A65BBE134}" srcId="{37A0A16F-AE3E-4A3B-91F7-5347A2A1C1AD}" destId="{92886813-DE9D-4454-92A9-46854FB52345}" srcOrd="0" destOrd="0" parTransId="{C3294A0E-973D-4F9D-9A3D-0551F55C5E39}" sibTransId="{9D801B3E-4F4E-41AE-9572-F4CAA28FE99F}"/>
    <dgm:cxn modelId="{652EE487-58D9-44DB-B633-A1C59A7E42B7}" type="presOf" srcId="{DF721412-13C2-4E08-92C1-13FC49445739}" destId="{3A6294D8-95FE-4742-ADD2-E3563AF2496E}" srcOrd="0" destOrd="0" presId="urn:microsoft.com/office/officeart/2005/8/layout/hierarchy1"/>
    <dgm:cxn modelId="{3E55217E-B55B-4CF8-AFC8-603A16E8BA75}" type="presOf" srcId="{2F62FAB8-46DE-40D2-88FB-1CDA4F7F1016}" destId="{80DEFA19-9A73-4872-9172-035F6F8C1F74}" srcOrd="0" destOrd="0" presId="urn:microsoft.com/office/officeart/2005/8/layout/hierarchy1"/>
    <dgm:cxn modelId="{8FB7967B-8B3D-4846-94C9-FB661DA471CA}" srcId="{DF721412-13C2-4E08-92C1-13FC49445739}" destId="{48E531D5-89EB-4F1C-8E3A-41B3313145BE}" srcOrd="1" destOrd="0" parTransId="{09C98A89-AAA0-45C7-BEA1-77DA41783BDF}" sibTransId="{30B39A43-6D78-43AC-9CBF-93FE0E20B619}"/>
    <dgm:cxn modelId="{A534D86B-249F-4FB5-85C9-29587E06C63F}" srcId="{DF721412-13C2-4E08-92C1-13FC49445739}" destId="{60F60F2C-5B90-4365-9BFE-D4F849DB2EA3}" srcOrd="0" destOrd="0" parTransId="{21937B4A-08D1-431E-A958-4AB1C0ACCE29}" sibTransId="{82BB61F3-EAD5-4EF0-B4BD-78B3EDED2EDC}"/>
    <dgm:cxn modelId="{8247601B-72C3-436D-9AA4-6806B869D786}" type="presOf" srcId="{09C98A89-AAA0-45C7-BEA1-77DA41783BDF}" destId="{0235F457-3FF6-49FE-BC9C-81A9CA407421}" srcOrd="0" destOrd="0" presId="urn:microsoft.com/office/officeart/2005/8/layout/hierarchy1"/>
    <dgm:cxn modelId="{619A01D5-1BE7-4DF5-AB76-16704D74F308}" srcId="{92886813-DE9D-4454-92A9-46854FB52345}" destId="{F1CB5372-039C-41E0-B564-0D6767DB4385}" srcOrd="1" destOrd="0" parTransId="{7999AFFC-F048-4ECA-8289-666A04BAF5AD}" sibTransId="{54FD18AC-9563-4918-A885-C8D137E05444}"/>
    <dgm:cxn modelId="{A0BCF0A8-EA52-4E01-81B2-54698C678AF7}" srcId="{92886813-DE9D-4454-92A9-46854FB52345}" destId="{DF721412-13C2-4E08-92C1-13FC49445739}" srcOrd="0" destOrd="0" parTransId="{183E93ED-AD02-4402-BB16-D9ED37D00967}" sibTransId="{0BAF5D52-B417-438E-8107-95AD689A8F8C}"/>
    <dgm:cxn modelId="{84ED86C3-5562-49CD-9C17-A8588CAC70FB}" type="presOf" srcId="{92886813-DE9D-4454-92A9-46854FB52345}" destId="{091D1E72-5225-43A2-989A-90628658A582}" srcOrd="0" destOrd="0" presId="urn:microsoft.com/office/officeart/2005/8/layout/hierarchy1"/>
    <dgm:cxn modelId="{5BCFA435-ACA3-4811-81DE-8D002F811C76}" type="presOf" srcId="{7999AFFC-F048-4ECA-8289-666A04BAF5AD}" destId="{2F8F33AD-CA3E-4A70-9273-1FADBEBD8672}" srcOrd="0" destOrd="0" presId="urn:microsoft.com/office/officeart/2005/8/layout/hierarchy1"/>
    <dgm:cxn modelId="{C63DE80D-995E-467C-8DAA-E6B8CE57DC6A}" type="presOf" srcId="{1854638C-E975-4F60-8E51-B8DE41DBE928}" destId="{D0DB2B22-1EC9-490C-8C17-EF8A272222A6}" srcOrd="0" destOrd="0" presId="urn:microsoft.com/office/officeart/2005/8/layout/hierarchy1"/>
    <dgm:cxn modelId="{00F45834-D3C8-49BD-8793-3A16FE1A7273}" type="presOf" srcId="{60F60F2C-5B90-4365-9BFE-D4F849DB2EA3}" destId="{82533571-B04A-489B-83FB-EA0EB5E69845}" srcOrd="0" destOrd="0" presId="urn:microsoft.com/office/officeart/2005/8/layout/hierarchy1"/>
    <dgm:cxn modelId="{FEA72895-6063-470D-9CF5-4B989B9D3EA7}" type="presParOf" srcId="{E9717F4E-A4A0-4741-B854-428B0FA9B06D}" destId="{6A270166-412F-4341-A7E1-C8544D7040D7}" srcOrd="0" destOrd="0" presId="urn:microsoft.com/office/officeart/2005/8/layout/hierarchy1"/>
    <dgm:cxn modelId="{69B4671D-0B0A-42F0-8CD8-68CAE1FDC156}" type="presParOf" srcId="{6A270166-412F-4341-A7E1-C8544D7040D7}" destId="{051E3755-C6D0-4E9C-BEC4-57524C989912}" srcOrd="0" destOrd="0" presId="urn:microsoft.com/office/officeart/2005/8/layout/hierarchy1"/>
    <dgm:cxn modelId="{5A26D13C-F9AB-4362-B89D-C53285567824}" type="presParOf" srcId="{051E3755-C6D0-4E9C-BEC4-57524C989912}" destId="{1E2E9606-9B0B-46E6-802F-ADE662DD4A6A}" srcOrd="0" destOrd="0" presId="urn:microsoft.com/office/officeart/2005/8/layout/hierarchy1"/>
    <dgm:cxn modelId="{43F9F6A2-2627-4FD5-9FF5-FD9C002626F2}" type="presParOf" srcId="{051E3755-C6D0-4E9C-BEC4-57524C989912}" destId="{091D1E72-5225-43A2-989A-90628658A582}" srcOrd="1" destOrd="0" presId="urn:microsoft.com/office/officeart/2005/8/layout/hierarchy1"/>
    <dgm:cxn modelId="{BD19C626-A7C9-4580-8DD6-A4A4B0DC0865}" type="presParOf" srcId="{6A270166-412F-4341-A7E1-C8544D7040D7}" destId="{0E99BDDB-39BC-47D6-A779-0C4B28F7AF15}" srcOrd="1" destOrd="0" presId="urn:microsoft.com/office/officeart/2005/8/layout/hierarchy1"/>
    <dgm:cxn modelId="{3120A3AF-0715-4E5F-9D9A-75FB3D7606B6}" type="presParOf" srcId="{0E99BDDB-39BC-47D6-A779-0C4B28F7AF15}" destId="{1742BF2C-26F0-428C-9C06-1EC96F2B12E5}" srcOrd="0" destOrd="0" presId="urn:microsoft.com/office/officeart/2005/8/layout/hierarchy1"/>
    <dgm:cxn modelId="{7EAFBDC0-61D8-4F82-8041-4E38EB9D93C9}" type="presParOf" srcId="{0E99BDDB-39BC-47D6-A779-0C4B28F7AF15}" destId="{CE1EE982-3DE3-4817-BD51-1ADAE75C4F71}" srcOrd="1" destOrd="0" presId="urn:microsoft.com/office/officeart/2005/8/layout/hierarchy1"/>
    <dgm:cxn modelId="{93A8B070-4CF7-46DF-A030-18ABD5ECC928}" type="presParOf" srcId="{CE1EE982-3DE3-4817-BD51-1ADAE75C4F71}" destId="{2177379D-A316-4EA5-B065-6ADF6B538639}" srcOrd="0" destOrd="0" presId="urn:microsoft.com/office/officeart/2005/8/layout/hierarchy1"/>
    <dgm:cxn modelId="{96430E83-C1A7-4A04-8273-AD9AD43BC859}" type="presParOf" srcId="{2177379D-A316-4EA5-B065-6ADF6B538639}" destId="{DF242FCC-FBF3-4F78-9F21-4E87829DDE13}" srcOrd="0" destOrd="0" presId="urn:microsoft.com/office/officeart/2005/8/layout/hierarchy1"/>
    <dgm:cxn modelId="{611B23E3-A699-4FE4-A38F-ECE246D5CCCD}" type="presParOf" srcId="{2177379D-A316-4EA5-B065-6ADF6B538639}" destId="{3A6294D8-95FE-4742-ADD2-E3563AF2496E}" srcOrd="1" destOrd="0" presId="urn:microsoft.com/office/officeart/2005/8/layout/hierarchy1"/>
    <dgm:cxn modelId="{4F767E0E-94F5-41E1-B19E-2EE533FC6012}" type="presParOf" srcId="{CE1EE982-3DE3-4817-BD51-1ADAE75C4F71}" destId="{51F08A30-C79F-45E1-98B6-0A3AB9F6F5FA}" srcOrd="1" destOrd="0" presId="urn:microsoft.com/office/officeart/2005/8/layout/hierarchy1"/>
    <dgm:cxn modelId="{4E85113B-2178-4651-928F-7E71A787A8E3}" type="presParOf" srcId="{51F08A30-C79F-45E1-98B6-0A3AB9F6F5FA}" destId="{975A00BB-C8D1-47DB-87E1-F28B26534216}" srcOrd="0" destOrd="0" presId="urn:microsoft.com/office/officeart/2005/8/layout/hierarchy1"/>
    <dgm:cxn modelId="{263BDA16-9EEB-4FB2-B0B2-344322C42464}" type="presParOf" srcId="{51F08A30-C79F-45E1-98B6-0A3AB9F6F5FA}" destId="{4B06CFB2-75F1-4398-9D06-9D24175B78FD}" srcOrd="1" destOrd="0" presId="urn:microsoft.com/office/officeart/2005/8/layout/hierarchy1"/>
    <dgm:cxn modelId="{0AB2122F-CEBB-4DE3-A875-57009A1F1105}" type="presParOf" srcId="{4B06CFB2-75F1-4398-9D06-9D24175B78FD}" destId="{DF6330A7-3AC8-4315-9AB3-C0CA2E20629F}" srcOrd="0" destOrd="0" presId="urn:microsoft.com/office/officeart/2005/8/layout/hierarchy1"/>
    <dgm:cxn modelId="{FAAA32EF-1AED-486F-B056-15269DF51D22}" type="presParOf" srcId="{DF6330A7-3AC8-4315-9AB3-C0CA2E20629F}" destId="{91B754A4-D9EE-4470-B7B8-07962CED4004}" srcOrd="0" destOrd="0" presId="urn:microsoft.com/office/officeart/2005/8/layout/hierarchy1"/>
    <dgm:cxn modelId="{B5C0A668-674D-412B-84FE-355046167AED}" type="presParOf" srcId="{DF6330A7-3AC8-4315-9AB3-C0CA2E20629F}" destId="{82533571-B04A-489B-83FB-EA0EB5E69845}" srcOrd="1" destOrd="0" presId="urn:microsoft.com/office/officeart/2005/8/layout/hierarchy1"/>
    <dgm:cxn modelId="{EDC8B55C-9E9C-46B5-AC4A-5331631DA4CE}" type="presParOf" srcId="{4B06CFB2-75F1-4398-9D06-9D24175B78FD}" destId="{C7DEEA4B-15C0-40BD-B747-BB46C9699461}" srcOrd="1" destOrd="0" presId="urn:microsoft.com/office/officeart/2005/8/layout/hierarchy1"/>
    <dgm:cxn modelId="{EC5BD523-2C85-4621-B73B-7B597035D10E}" type="presParOf" srcId="{51F08A30-C79F-45E1-98B6-0A3AB9F6F5FA}" destId="{0235F457-3FF6-49FE-BC9C-81A9CA407421}" srcOrd="2" destOrd="0" presId="urn:microsoft.com/office/officeart/2005/8/layout/hierarchy1"/>
    <dgm:cxn modelId="{900D5FB1-466D-49E3-AE57-D733CB53CC0D}" type="presParOf" srcId="{51F08A30-C79F-45E1-98B6-0A3AB9F6F5FA}" destId="{D9FA2D58-D1DD-4712-B858-888C2A72072E}" srcOrd="3" destOrd="0" presId="urn:microsoft.com/office/officeart/2005/8/layout/hierarchy1"/>
    <dgm:cxn modelId="{098FBDCD-9C41-4A7D-84CB-256C8D555D79}" type="presParOf" srcId="{D9FA2D58-D1DD-4712-B858-888C2A72072E}" destId="{BA46F77E-CC1B-45D8-AA00-1704AC2D16BD}" srcOrd="0" destOrd="0" presId="urn:microsoft.com/office/officeart/2005/8/layout/hierarchy1"/>
    <dgm:cxn modelId="{E8278C71-F85E-483D-B6FB-76820AFBB7FF}" type="presParOf" srcId="{BA46F77E-CC1B-45D8-AA00-1704AC2D16BD}" destId="{3C167457-EF6C-49A7-8FBC-29B909CF2D32}" srcOrd="0" destOrd="0" presId="urn:microsoft.com/office/officeart/2005/8/layout/hierarchy1"/>
    <dgm:cxn modelId="{E3DE57D5-36F8-4376-BE88-3CB467711679}" type="presParOf" srcId="{BA46F77E-CC1B-45D8-AA00-1704AC2D16BD}" destId="{7CE4825C-1129-4DEC-9928-2E1192A66566}" srcOrd="1" destOrd="0" presId="urn:microsoft.com/office/officeart/2005/8/layout/hierarchy1"/>
    <dgm:cxn modelId="{3481C0F0-8BED-4CEB-A9FC-B0ACFB395573}" type="presParOf" srcId="{D9FA2D58-D1DD-4712-B858-888C2A72072E}" destId="{19621117-7E93-466E-83E6-1F3FBE744555}" srcOrd="1" destOrd="0" presId="urn:microsoft.com/office/officeart/2005/8/layout/hierarchy1"/>
    <dgm:cxn modelId="{8419F2A1-9F49-4604-8D48-6A88AE702491}" type="presParOf" srcId="{0E99BDDB-39BC-47D6-A779-0C4B28F7AF15}" destId="{2F8F33AD-CA3E-4A70-9273-1FADBEBD8672}" srcOrd="2" destOrd="0" presId="urn:microsoft.com/office/officeart/2005/8/layout/hierarchy1"/>
    <dgm:cxn modelId="{6C06053B-9ABC-4F56-9D6C-4A7DD72011E4}" type="presParOf" srcId="{0E99BDDB-39BC-47D6-A779-0C4B28F7AF15}" destId="{30007D95-BF1B-46BE-9E08-F8964B064836}" srcOrd="3" destOrd="0" presId="urn:microsoft.com/office/officeart/2005/8/layout/hierarchy1"/>
    <dgm:cxn modelId="{946907F7-453E-46FB-8E95-95A475A2B227}" type="presParOf" srcId="{30007D95-BF1B-46BE-9E08-F8964B064836}" destId="{9FAD4B41-BD79-4DC1-986E-1F913C21FFDD}" srcOrd="0" destOrd="0" presId="urn:microsoft.com/office/officeart/2005/8/layout/hierarchy1"/>
    <dgm:cxn modelId="{7B195BDA-F7F2-4FC4-BCEA-3A5E4529ECA6}" type="presParOf" srcId="{9FAD4B41-BD79-4DC1-986E-1F913C21FFDD}" destId="{73E1B780-332E-4EED-B869-85B69D44651F}" srcOrd="0" destOrd="0" presId="urn:microsoft.com/office/officeart/2005/8/layout/hierarchy1"/>
    <dgm:cxn modelId="{C2A4FAC8-7D4F-4FCB-A57F-5007B45020FB}" type="presParOf" srcId="{9FAD4B41-BD79-4DC1-986E-1F913C21FFDD}" destId="{6BE462D1-8277-4535-8F5D-C7D619AB2CBE}" srcOrd="1" destOrd="0" presId="urn:microsoft.com/office/officeart/2005/8/layout/hierarchy1"/>
    <dgm:cxn modelId="{5217804A-C01D-4ED6-BC19-C0CD6F0D7C99}" type="presParOf" srcId="{30007D95-BF1B-46BE-9E08-F8964B064836}" destId="{707CD65B-CEF1-4BB8-B122-7CE1A2701091}" srcOrd="1" destOrd="0" presId="urn:microsoft.com/office/officeart/2005/8/layout/hierarchy1"/>
    <dgm:cxn modelId="{B4AABDB3-92B6-45B0-AC26-3C2E19EF167E}" type="presParOf" srcId="{707CD65B-CEF1-4BB8-B122-7CE1A2701091}" destId="{D0DB2B22-1EC9-490C-8C17-EF8A272222A6}" srcOrd="0" destOrd="0" presId="urn:microsoft.com/office/officeart/2005/8/layout/hierarchy1"/>
    <dgm:cxn modelId="{C299CCE3-C235-402F-89D7-1713B76400CF}" type="presParOf" srcId="{707CD65B-CEF1-4BB8-B122-7CE1A2701091}" destId="{A198B862-6F7B-4243-9ACD-B0E09455BBC5}" srcOrd="1" destOrd="0" presId="urn:microsoft.com/office/officeart/2005/8/layout/hierarchy1"/>
    <dgm:cxn modelId="{ACE7EBAF-2858-4F77-82C2-F07835C80328}" type="presParOf" srcId="{A198B862-6F7B-4243-9ACD-B0E09455BBC5}" destId="{C33FB6C8-9516-4B14-A777-E037A95AF03F}" srcOrd="0" destOrd="0" presId="urn:microsoft.com/office/officeart/2005/8/layout/hierarchy1"/>
    <dgm:cxn modelId="{27747048-42BF-494C-BA89-1DC72842F69E}" type="presParOf" srcId="{C33FB6C8-9516-4B14-A777-E037A95AF03F}" destId="{080EB1F9-5C6F-46E0-8F46-64A8ADD7E297}" srcOrd="0" destOrd="0" presId="urn:microsoft.com/office/officeart/2005/8/layout/hierarchy1"/>
    <dgm:cxn modelId="{B0D5EAD9-5C88-40A8-B196-C5D253AEFE44}" type="presParOf" srcId="{C33FB6C8-9516-4B14-A777-E037A95AF03F}" destId="{80DEFA19-9A73-4872-9172-035F6F8C1F74}" srcOrd="1" destOrd="0" presId="urn:microsoft.com/office/officeart/2005/8/layout/hierarchy1"/>
    <dgm:cxn modelId="{CA5749F6-FD92-4224-93BB-FC6CDF072D1B}" type="presParOf" srcId="{A198B862-6F7B-4243-9ACD-B0E09455BBC5}" destId="{D2FA56E1-FE7C-46D6-B046-E345A0B876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210181-1333-4E6D-83EF-ABF25A3CB4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C8F020-EABD-4057-97D5-7C29CE0CB827}">
      <dgm:prSet phldrT="[Текст]"/>
      <dgm:spPr/>
      <dgm:t>
        <a:bodyPr/>
        <a:lstStyle/>
        <a:p>
          <a:r>
            <a:rPr lang="ru-RU" dirty="0" smtClean="0"/>
            <a:t>содержание органов местного самоуправления – 50 181 149,62 рублей на 2024 год, 47 170 073,52 рублей на 2025 год и 37 087 781,24  рублей в 2025 году.</a:t>
          </a:r>
          <a:endParaRPr lang="ru-RU" dirty="0"/>
        </a:p>
      </dgm:t>
    </dgm:pt>
    <dgm:pt modelId="{F3617920-2F74-4B58-A8F3-683A55524407}" type="parTrans" cxnId="{CB71B617-EAC0-4317-9BD6-A594D8A03CF6}">
      <dgm:prSet/>
      <dgm:spPr/>
      <dgm:t>
        <a:bodyPr/>
        <a:lstStyle/>
        <a:p>
          <a:endParaRPr lang="ru-RU"/>
        </a:p>
      </dgm:t>
    </dgm:pt>
    <dgm:pt modelId="{4DE9E3E8-BF80-4D8A-BD10-1D216D3540CF}" type="sibTrans" cxnId="{CB71B617-EAC0-4317-9BD6-A594D8A03CF6}">
      <dgm:prSet/>
      <dgm:spPr/>
      <dgm:t>
        <a:bodyPr/>
        <a:lstStyle/>
        <a:p>
          <a:endParaRPr lang="ru-RU"/>
        </a:p>
      </dgm:t>
    </dgm:pt>
    <dgm:pt modelId="{40F5C0A4-FEFD-4D25-9CC0-BB597D928EF9}">
      <dgm:prSet phldrT="[Текст]"/>
      <dgm:spPr/>
      <dgm:t>
        <a:bodyPr/>
        <a:lstStyle/>
        <a:p>
          <a:r>
            <a:rPr lang="ru-RU" dirty="0" smtClean="0"/>
            <a:t>обеспечение деятельности центра финансового и  хозяйственного обеспечения – 20 411 500  рублей на 2024 год, 20 411 500,00 рублей на 2025 год, 20 411 500,00 рублей на 2026 год</a:t>
          </a:r>
          <a:endParaRPr lang="ru-RU" dirty="0"/>
        </a:p>
      </dgm:t>
    </dgm:pt>
    <dgm:pt modelId="{FFD74230-2E3A-4FBA-A2EC-6B0E4B00EB5A}" type="parTrans" cxnId="{E6E1805D-9343-4228-87FF-C53BD8D40513}">
      <dgm:prSet/>
      <dgm:spPr/>
      <dgm:t>
        <a:bodyPr/>
        <a:lstStyle/>
        <a:p>
          <a:endParaRPr lang="ru-RU"/>
        </a:p>
      </dgm:t>
    </dgm:pt>
    <dgm:pt modelId="{B8D62137-6446-48BA-9944-0D5C248470DE}" type="sibTrans" cxnId="{E6E1805D-9343-4228-87FF-C53BD8D40513}">
      <dgm:prSet/>
      <dgm:spPr/>
      <dgm:t>
        <a:bodyPr/>
        <a:lstStyle/>
        <a:p>
          <a:endParaRPr lang="ru-RU"/>
        </a:p>
      </dgm:t>
    </dgm:pt>
    <dgm:pt modelId="{F6C349FC-8A72-4D12-8653-DDCAA83DC6B1}">
      <dgm:prSet phldrT="[Текст]"/>
      <dgm:spPr/>
      <dgm:t>
        <a:bodyPr/>
        <a:lstStyle/>
        <a:p>
          <a:r>
            <a:rPr lang="ru-RU" dirty="0" smtClean="0"/>
            <a:t>формирование резервного фонда Администрации Большереченского муниципального района на 2024 год  в объеме 150 000,00 рублей, на 2025 год 150 000,00 рублей на  2026 год 150 000,00 рублей.</a:t>
          </a:r>
          <a:endParaRPr lang="ru-RU" dirty="0"/>
        </a:p>
      </dgm:t>
    </dgm:pt>
    <dgm:pt modelId="{AF74F654-06B6-4D33-B190-E8468A6A71B4}" type="parTrans" cxnId="{8F05F0C8-617E-4914-A12A-CD4B439454E4}">
      <dgm:prSet/>
      <dgm:spPr/>
      <dgm:t>
        <a:bodyPr/>
        <a:lstStyle/>
        <a:p>
          <a:endParaRPr lang="ru-RU"/>
        </a:p>
      </dgm:t>
    </dgm:pt>
    <dgm:pt modelId="{DE4F9651-B93D-45A6-AC92-B9AD7A5B9805}" type="sibTrans" cxnId="{8F05F0C8-617E-4914-A12A-CD4B439454E4}">
      <dgm:prSet/>
      <dgm:spPr/>
      <dgm:t>
        <a:bodyPr/>
        <a:lstStyle/>
        <a:p>
          <a:endParaRPr lang="ru-RU"/>
        </a:p>
      </dgm:t>
    </dgm:pt>
    <dgm:pt modelId="{D991EA6F-9779-4168-B985-1228720135EA}">
      <dgm:prSet phldrT="[Текст]"/>
      <dgm:spPr/>
      <dgm:t>
        <a:bodyPr/>
        <a:lstStyle/>
        <a:p>
          <a:endParaRPr lang="ru-RU" dirty="0"/>
        </a:p>
      </dgm:t>
    </dgm:pt>
    <dgm:pt modelId="{75D54D38-749D-4B54-93F8-3B4047D59433}" type="parTrans" cxnId="{C7A6744A-2523-4F2B-803B-8A1349DDE3A8}">
      <dgm:prSet/>
      <dgm:spPr/>
      <dgm:t>
        <a:bodyPr/>
        <a:lstStyle/>
        <a:p>
          <a:endParaRPr lang="ru-RU"/>
        </a:p>
      </dgm:t>
    </dgm:pt>
    <dgm:pt modelId="{9860BE3E-0CD7-4CD0-BC36-146864DC0CED}" type="sibTrans" cxnId="{C7A6744A-2523-4F2B-803B-8A1349DDE3A8}">
      <dgm:prSet/>
      <dgm:spPr/>
      <dgm:t>
        <a:bodyPr/>
        <a:lstStyle/>
        <a:p>
          <a:endParaRPr lang="ru-RU"/>
        </a:p>
      </dgm:t>
    </dgm:pt>
    <dgm:pt modelId="{3C767E74-CD04-4A65-B817-C507FA745A05}" type="pres">
      <dgm:prSet presAssocID="{E6210181-1333-4E6D-83EF-ABF25A3CB44A}" presName="linear" presStyleCnt="0">
        <dgm:presLayoutVars>
          <dgm:animLvl val="lvl"/>
          <dgm:resizeHandles val="exact"/>
        </dgm:presLayoutVars>
      </dgm:prSet>
      <dgm:spPr/>
    </dgm:pt>
    <dgm:pt modelId="{0A8152BD-C585-46D1-9627-9DE33B8B880B}" type="pres">
      <dgm:prSet presAssocID="{AAC8F020-EABD-4057-97D5-7C29CE0CB8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CF1C4-3DD8-4508-835D-544CCB38F069}" type="pres">
      <dgm:prSet presAssocID="{AAC8F020-EABD-4057-97D5-7C29CE0CB8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5798-7476-4F89-B22F-1B911E248242}" type="pres">
      <dgm:prSet presAssocID="{F6C349FC-8A72-4D12-8653-DDCAA83DC6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02465-C86C-4F9D-8EE1-6F46AB7AFA69}" type="pres">
      <dgm:prSet presAssocID="{F6C349FC-8A72-4D12-8653-DDCAA83DC6B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2838EB-7CE5-4845-BDFD-E6A701C7A4A3}" type="presOf" srcId="{F6C349FC-8A72-4D12-8653-DDCAA83DC6B1}" destId="{33A25798-7476-4F89-B22F-1B911E248242}" srcOrd="0" destOrd="0" presId="urn:microsoft.com/office/officeart/2005/8/layout/vList2"/>
    <dgm:cxn modelId="{CB71B617-EAC0-4317-9BD6-A594D8A03CF6}" srcId="{E6210181-1333-4E6D-83EF-ABF25A3CB44A}" destId="{AAC8F020-EABD-4057-97D5-7C29CE0CB827}" srcOrd="0" destOrd="0" parTransId="{F3617920-2F74-4B58-A8F3-683A55524407}" sibTransId="{4DE9E3E8-BF80-4D8A-BD10-1D216D3540CF}"/>
    <dgm:cxn modelId="{A8B3AE94-08FF-45CD-AA2A-5D4001AC6E43}" type="presOf" srcId="{E6210181-1333-4E6D-83EF-ABF25A3CB44A}" destId="{3C767E74-CD04-4A65-B817-C507FA745A05}" srcOrd="0" destOrd="0" presId="urn:microsoft.com/office/officeart/2005/8/layout/vList2"/>
    <dgm:cxn modelId="{A97B569D-76F4-44F4-8BB2-8F7C670500D0}" type="presOf" srcId="{D991EA6F-9779-4168-B985-1228720135EA}" destId="{D8302465-C86C-4F9D-8EE1-6F46AB7AFA69}" srcOrd="0" destOrd="0" presId="urn:microsoft.com/office/officeart/2005/8/layout/vList2"/>
    <dgm:cxn modelId="{614970DC-C497-4185-A326-7BE0D0C43134}" type="presOf" srcId="{AAC8F020-EABD-4057-97D5-7C29CE0CB827}" destId="{0A8152BD-C585-46D1-9627-9DE33B8B880B}" srcOrd="0" destOrd="0" presId="urn:microsoft.com/office/officeart/2005/8/layout/vList2"/>
    <dgm:cxn modelId="{C107281A-DFA9-4508-A75E-80679E033EBD}" type="presOf" srcId="{40F5C0A4-FEFD-4D25-9CC0-BB597D928EF9}" destId="{6BECF1C4-3DD8-4508-835D-544CCB38F069}" srcOrd="0" destOrd="0" presId="urn:microsoft.com/office/officeart/2005/8/layout/vList2"/>
    <dgm:cxn modelId="{E6E1805D-9343-4228-87FF-C53BD8D40513}" srcId="{AAC8F020-EABD-4057-97D5-7C29CE0CB827}" destId="{40F5C0A4-FEFD-4D25-9CC0-BB597D928EF9}" srcOrd="0" destOrd="0" parTransId="{FFD74230-2E3A-4FBA-A2EC-6B0E4B00EB5A}" sibTransId="{B8D62137-6446-48BA-9944-0D5C248470DE}"/>
    <dgm:cxn modelId="{8F05F0C8-617E-4914-A12A-CD4B439454E4}" srcId="{E6210181-1333-4E6D-83EF-ABF25A3CB44A}" destId="{F6C349FC-8A72-4D12-8653-DDCAA83DC6B1}" srcOrd="1" destOrd="0" parTransId="{AF74F654-06B6-4D33-B190-E8468A6A71B4}" sibTransId="{DE4F9651-B93D-45A6-AC92-B9AD7A5B9805}"/>
    <dgm:cxn modelId="{C7A6744A-2523-4F2B-803B-8A1349DDE3A8}" srcId="{F6C349FC-8A72-4D12-8653-DDCAA83DC6B1}" destId="{D991EA6F-9779-4168-B985-1228720135EA}" srcOrd="0" destOrd="0" parTransId="{75D54D38-749D-4B54-93F8-3B4047D59433}" sibTransId="{9860BE3E-0CD7-4CD0-BC36-146864DC0CED}"/>
    <dgm:cxn modelId="{120C7CEC-1EDF-4B5F-B004-BBE0A44439EC}" type="presParOf" srcId="{3C767E74-CD04-4A65-B817-C507FA745A05}" destId="{0A8152BD-C585-46D1-9627-9DE33B8B880B}" srcOrd="0" destOrd="0" presId="urn:microsoft.com/office/officeart/2005/8/layout/vList2"/>
    <dgm:cxn modelId="{01B36F5D-73F8-4C83-B043-2B5219387BF0}" type="presParOf" srcId="{3C767E74-CD04-4A65-B817-C507FA745A05}" destId="{6BECF1C4-3DD8-4508-835D-544CCB38F069}" srcOrd="1" destOrd="0" presId="urn:microsoft.com/office/officeart/2005/8/layout/vList2"/>
    <dgm:cxn modelId="{1D4B2AD4-9AD8-47A5-BD8E-5BAA8D3CDF9F}" type="presParOf" srcId="{3C767E74-CD04-4A65-B817-C507FA745A05}" destId="{33A25798-7476-4F89-B22F-1B911E248242}" srcOrd="2" destOrd="0" presId="urn:microsoft.com/office/officeart/2005/8/layout/vList2"/>
    <dgm:cxn modelId="{EA836E58-E49D-46B0-9417-2DB620F5877F}" type="presParOf" srcId="{3C767E74-CD04-4A65-B817-C507FA745A05}" destId="{D8302465-C86C-4F9D-8EE1-6F46AB7AFA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FF8D2-4801-4B6C-AF33-3BC1DD2DE7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B871D-8201-42C3-9C36-ECB5D0F0D04F}">
      <dgm:prSet phldrT="[Текст]"/>
      <dgm:spPr/>
      <dgm:t>
        <a:bodyPr/>
        <a:lstStyle/>
        <a:p>
          <a:r>
            <a:rPr lang="ru-RU" dirty="0" smtClean="0"/>
            <a:t>обеспечение населенных пунктов поселений района первичными средствами пожаротушения в сумме 370 000,00 на 2024 год, 370 000,00 рублей на 2025 год и на 2026 год 370 000,00 рублей</a:t>
          </a:r>
          <a:endParaRPr lang="ru-RU" dirty="0"/>
        </a:p>
      </dgm:t>
    </dgm:pt>
    <dgm:pt modelId="{F95E7A82-0C8D-4F59-BB1B-F22C2C44C765}" type="parTrans" cxnId="{56431126-2CD3-45C4-AB82-57AE5600ABA2}">
      <dgm:prSet/>
      <dgm:spPr/>
      <dgm:t>
        <a:bodyPr/>
        <a:lstStyle/>
        <a:p>
          <a:endParaRPr lang="ru-RU"/>
        </a:p>
      </dgm:t>
    </dgm:pt>
    <dgm:pt modelId="{C59171F2-F222-46F7-9D76-10B798DED54C}" type="sibTrans" cxnId="{56431126-2CD3-45C4-AB82-57AE5600ABA2}">
      <dgm:prSet/>
      <dgm:spPr/>
      <dgm:t>
        <a:bodyPr/>
        <a:lstStyle/>
        <a:p>
          <a:endParaRPr lang="ru-RU"/>
        </a:p>
      </dgm:t>
    </dgm:pt>
    <dgm:pt modelId="{7FE1B407-9072-470F-A39F-8027E6A7F061}">
      <dgm:prSet phldrT="[Текст]"/>
      <dgm:spPr/>
      <dgm:t>
        <a:bodyPr/>
        <a:lstStyle/>
        <a:p>
          <a:r>
            <a:rPr lang="ru-RU" dirty="0" smtClean="0"/>
            <a:t>обеспечение деятельности муниципального штаба по взаимодействию и координации деятельности народных дружин по 160 000,00 рублей</a:t>
          </a:r>
          <a:endParaRPr lang="ru-RU" dirty="0"/>
        </a:p>
      </dgm:t>
    </dgm:pt>
    <dgm:pt modelId="{0A6BAEFC-9759-413E-870E-70E9E33AC0E7}" type="parTrans" cxnId="{29ABFF79-9E46-4853-8A0D-2D3BF3953360}">
      <dgm:prSet/>
      <dgm:spPr/>
      <dgm:t>
        <a:bodyPr/>
        <a:lstStyle/>
        <a:p>
          <a:endParaRPr lang="ru-RU"/>
        </a:p>
      </dgm:t>
    </dgm:pt>
    <dgm:pt modelId="{B9C01F7D-23D9-49B7-AEFA-3782014FD2CA}" type="sibTrans" cxnId="{29ABFF79-9E46-4853-8A0D-2D3BF3953360}">
      <dgm:prSet/>
      <dgm:spPr/>
      <dgm:t>
        <a:bodyPr/>
        <a:lstStyle/>
        <a:p>
          <a:endParaRPr lang="ru-RU"/>
        </a:p>
      </dgm:t>
    </dgm:pt>
    <dgm:pt modelId="{8A13A6C4-8A22-4C3B-BFCF-53219676A763}">
      <dgm:prSet phldrT="[Текст]"/>
      <dgm:spPr/>
      <dgm:t>
        <a:bodyPr/>
        <a:lstStyle/>
        <a:p>
          <a:r>
            <a:rPr lang="ru-RU" dirty="0" smtClean="0"/>
            <a:t>на профилактику правонарушений и наркомании, терроризма и экстремизма, а так же снижение рисков и смягчение последствий по 5 000,00 рублей</a:t>
          </a:r>
          <a:endParaRPr lang="ru-RU" dirty="0"/>
        </a:p>
      </dgm:t>
    </dgm:pt>
    <dgm:pt modelId="{398F9C0C-F73A-4D60-B141-AD8DAFA3585A}" type="parTrans" cxnId="{C2D036C7-9425-4B86-9D9A-0A74CB584B11}">
      <dgm:prSet/>
      <dgm:spPr/>
      <dgm:t>
        <a:bodyPr/>
        <a:lstStyle/>
        <a:p>
          <a:endParaRPr lang="ru-RU"/>
        </a:p>
      </dgm:t>
    </dgm:pt>
    <dgm:pt modelId="{A0E6A084-B034-45E1-B307-667E15E6BF1C}" type="sibTrans" cxnId="{C2D036C7-9425-4B86-9D9A-0A74CB584B11}">
      <dgm:prSet/>
      <dgm:spPr/>
      <dgm:t>
        <a:bodyPr/>
        <a:lstStyle/>
        <a:p>
          <a:endParaRPr lang="ru-RU"/>
        </a:p>
      </dgm:t>
    </dgm:pt>
    <dgm:pt modelId="{ED3BF49D-F70D-42A2-91A9-D792B9D009AB}">
      <dgm:prSet phldrT="[Текст]"/>
      <dgm:spPr/>
      <dgm:t>
        <a:bodyPr/>
        <a:lstStyle/>
        <a:p>
          <a:r>
            <a:rPr lang="ru-RU" dirty="0" smtClean="0"/>
            <a:t>оказание помощи в восстановлении утраченных документов неработающим и не имеющим постоянного источника доходов гражданам, освободившимся из мест лишения свободы и осужденным к наказаниям, не связанным с изоляцией от общества, а также гражданам без определенного места жительства, с целью дальнейшего трудоустройства таких граждан по 20 000,00 рублей</a:t>
          </a:r>
          <a:endParaRPr lang="ru-RU" dirty="0"/>
        </a:p>
      </dgm:t>
    </dgm:pt>
    <dgm:pt modelId="{0A2B196F-86CC-4B3E-BD81-71DB6B0710E3}" type="parTrans" cxnId="{F8C36A3C-A663-4DF1-9710-1DFE2BCBC21C}">
      <dgm:prSet/>
      <dgm:spPr/>
      <dgm:t>
        <a:bodyPr/>
        <a:lstStyle/>
        <a:p>
          <a:endParaRPr lang="ru-RU"/>
        </a:p>
      </dgm:t>
    </dgm:pt>
    <dgm:pt modelId="{5AB8A3C7-6C03-40A6-9FBF-E8ACDF4C4AC7}" type="sibTrans" cxnId="{F8C36A3C-A663-4DF1-9710-1DFE2BCBC21C}">
      <dgm:prSet/>
      <dgm:spPr/>
      <dgm:t>
        <a:bodyPr/>
        <a:lstStyle/>
        <a:p>
          <a:endParaRPr lang="ru-RU"/>
        </a:p>
      </dgm:t>
    </dgm:pt>
    <dgm:pt modelId="{4E3389BB-BA5D-46D3-B3F5-38C76BB6D7DC}" type="pres">
      <dgm:prSet presAssocID="{BB8FF8D2-4801-4B6C-AF33-3BC1DD2DE7C2}" presName="linear" presStyleCnt="0">
        <dgm:presLayoutVars>
          <dgm:animLvl val="lvl"/>
          <dgm:resizeHandles val="exact"/>
        </dgm:presLayoutVars>
      </dgm:prSet>
      <dgm:spPr/>
    </dgm:pt>
    <dgm:pt modelId="{1DCF1CBF-0B4C-49B6-9AC1-6554FD839C56}" type="pres">
      <dgm:prSet presAssocID="{AB2B871D-8201-42C3-9C36-ECB5D0F0D04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FE259-EC4E-47D8-8379-5A9630B39DFB}" type="pres">
      <dgm:prSet presAssocID="{AB2B871D-8201-42C3-9C36-ECB5D0F0D04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F973F-0169-4F83-B923-19286C6184C6}" type="pres">
      <dgm:prSet presAssocID="{8A13A6C4-8A22-4C3B-BFCF-53219676A7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13614-398D-4E4D-9DA4-7976581BF762}" type="pres">
      <dgm:prSet presAssocID="{8A13A6C4-8A22-4C3B-BFCF-53219676A76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31126-2CD3-45C4-AB82-57AE5600ABA2}" srcId="{BB8FF8D2-4801-4B6C-AF33-3BC1DD2DE7C2}" destId="{AB2B871D-8201-42C3-9C36-ECB5D0F0D04F}" srcOrd="0" destOrd="0" parTransId="{F95E7A82-0C8D-4F59-BB1B-F22C2C44C765}" sibTransId="{C59171F2-F222-46F7-9D76-10B798DED54C}"/>
    <dgm:cxn modelId="{9578A9D4-3148-41AA-B423-B121FF408DB5}" type="presOf" srcId="{BB8FF8D2-4801-4B6C-AF33-3BC1DD2DE7C2}" destId="{4E3389BB-BA5D-46D3-B3F5-38C76BB6D7DC}" srcOrd="0" destOrd="0" presId="urn:microsoft.com/office/officeart/2005/8/layout/vList2"/>
    <dgm:cxn modelId="{43EE713D-8DDA-43BF-BE03-BECD15B210BC}" type="presOf" srcId="{8A13A6C4-8A22-4C3B-BFCF-53219676A763}" destId="{330F973F-0169-4F83-B923-19286C6184C6}" srcOrd="0" destOrd="0" presId="urn:microsoft.com/office/officeart/2005/8/layout/vList2"/>
    <dgm:cxn modelId="{B7C0EBC8-EFB5-4A9D-A997-06E11B1B61FC}" type="presOf" srcId="{AB2B871D-8201-42C3-9C36-ECB5D0F0D04F}" destId="{1DCF1CBF-0B4C-49B6-9AC1-6554FD839C56}" srcOrd="0" destOrd="0" presId="urn:microsoft.com/office/officeart/2005/8/layout/vList2"/>
    <dgm:cxn modelId="{C489AE2F-5215-42A2-8751-ECF6049F464B}" type="presOf" srcId="{7FE1B407-9072-470F-A39F-8027E6A7F061}" destId="{735FE259-EC4E-47D8-8379-5A9630B39DFB}" srcOrd="0" destOrd="0" presId="urn:microsoft.com/office/officeart/2005/8/layout/vList2"/>
    <dgm:cxn modelId="{B8ECFE8B-19AF-4E45-9407-AC4B05785624}" type="presOf" srcId="{ED3BF49D-F70D-42A2-91A9-D792B9D009AB}" destId="{3C413614-398D-4E4D-9DA4-7976581BF762}" srcOrd="0" destOrd="0" presId="urn:microsoft.com/office/officeart/2005/8/layout/vList2"/>
    <dgm:cxn modelId="{29ABFF79-9E46-4853-8A0D-2D3BF3953360}" srcId="{AB2B871D-8201-42C3-9C36-ECB5D0F0D04F}" destId="{7FE1B407-9072-470F-A39F-8027E6A7F061}" srcOrd="0" destOrd="0" parTransId="{0A6BAEFC-9759-413E-870E-70E9E33AC0E7}" sibTransId="{B9C01F7D-23D9-49B7-AEFA-3782014FD2CA}"/>
    <dgm:cxn modelId="{C2D036C7-9425-4B86-9D9A-0A74CB584B11}" srcId="{BB8FF8D2-4801-4B6C-AF33-3BC1DD2DE7C2}" destId="{8A13A6C4-8A22-4C3B-BFCF-53219676A763}" srcOrd="1" destOrd="0" parTransId="{398F9C0C-F73A-4D60-B141-AD8DAFA3585A}" sibTransId="{A0E6A084-B034-45E1-B307-667E15E6BF1C}"/>
    <dgm:cxn modelId="{F8C36A3C-A663-4DF1-9710-1DFE2BCBC21C}" srcId="{8A13A6C4-8A22-4C3B-BFCF-53219676A763}" destId="{ED3BF49D-F70D-42A2-91A9-D792B9D009AB}" srcOrd="0" destOrd="0" parTransId="{0A2B196F-86CC-4B3E-BD81-71DB6B0710E3}" sibTransId="{5AB8A3C7-6C03-40A6-9FBF-E8ACDF4C4AC7}"/>
    <dgm:cxn modelId="{8234BD39-1B75-4184-BD7E-4334269262A7}" type="presParOf" srcId="{4E3389BB-BA5D-46D3-B3F5-38C76BB6D7DC}" destId="{1DCF1CBF-0B4C-49B6-9AC1-6554FD839C56}" srcOrd="0" destOrd="0" presId="urn:microsoft.com/office/officeart/2005/8/layout/vList2"/>
    <dgm:cxn modelId="{C2251941-5082-4FDB-9358-DE26E2CD83D7}" type="presParOf" srcId="{4E3389BB-BA5D-46D3-B3F5-38C76BB6D7DC}" destId="{735FE259-EC4E-47D8-8379-5A9630B39DFB}" srcOrd="1" destOrd="0" presId="urn:microsoft.com/office/officeart/2005/8/layout/vList2"/>
    <dgm:cxn modelId="{2EB2B45D-2AD0-4AFD-A2DB-D5F77A9ACD5E}" type="presParOf" srcId="{4E3389BB-BA5D-46D3-B3F5-38C76BB6D7DC}" destId="{330F973F-0169-4F83-B923-19286C6184C6}" srcOrd="2" destOrd="0" presId="urn:microsoft.com/office/officeart/2005/8/layout/vList2"/>
    <dgm:cxn modelId="{27009B7D-54B1-40CC-91EE-3FA15CAE0DCF}" type="presParOf" srcId="{4E3389BB-BA5D-46D3-B3F5-38C76BB6D7DC}" destId="{3C413614-398D-4E4D-9DA4-7976581BF7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7284FA-822F-45E5-B03C-35671AA9B3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C6703C-F056-4726-83FE-51C4DFD83327}">
      <dgm:prSet phldrT="[Текст]"/>
      <dgm:spPr/>
      <dgm:t>
        <a:bodyPr/>
        <a:lstStyle/>
        <a:p>
          <a:r>
            <a:rPr lang="ru-RU" dirty="0" smtClean="0"/>
            <a:t>оформление кадастровой документации и разработка документов территориального планирования, внесение изменений в правила землепользования и застройки муниципальных образований Большереченского муниципального района Омской области с учетом внесения сведений в Единый государственный реестр недвижимости о границах территориальных зон, выполнение кадастровых работ по межеванию земельных участков и постановка на кадастровый учет</a:t>
          </a:r>
          <a:r>
            <a:rPr lang="ru-RU" i="1" dirty="0" smtClean="0"/>
            <a:t> – </a:t>
          </a:r>
          <a:r>
            <a:rPr lang="ru-RU" dirty="0" smtClean="0"/>
            <a:t>500 000,00 рублей в 2024 году, 1 200 000,00 рублей в 2025 и 2026 годах. </a:t>
          </a:r>
          <a:endParaRPr lang="ru-RU" dirty="0"/>
        </a:p>
      </dgm:t>
    </dgm:pt>
    <dgm:pt modelId="{6A9BFCA4-8D28-4BF3-83AF-1B8D1C07A39B}" type="parTrans" cxnId="{4738AE74-5606-4203-A347-87130465F211}">
      <dgm:prSet/>
      <dgm:spPr/>
      <dgm:t>
        <a:bodyPr/>
        <a:lstStyle/>
        <a:p>
          <a:endParaRPr lang="ru-RU"/>
        </a:p>
      </dgm:t>
    </dgm:pt>
    <dgm:pt modelId="{69B0E0E6-F433-419B-9B2A-0ED83E5B1DF6}" type="sibTrans" cxnId="{4738AE74-5606-4203-A347-87130465F211}">
      <dgm:prSet/>
      <dgm:spPr/>
      <dgm:t>
        <a:bodyPr/>
        <a:lstStyle/>
        <a:p>
          <a:endParaRPr lang="ru-RU"/>
        </a:p>
      </dgm:t>
    </dgm:pt>
    <dgm:pt modelId="{6EDFE884-7F41-4D6A-9453-068748EA565F}">
      <dgm:prSet phldrT="[Текст]"/>
      <dgm:spPr/>
      <dgm:t>
        <a:bodyPr/>
        <a:lstStyle/>
        <a:p>
          <a:r>
            <a:rPr lang="ru-RU" dirty="0" smtClean="0"/>
            <a:t>Предоставление муниципальных грантов субъектам малого предпринимательства на 2024 год – 100 000,00  на плановый период 2025 и 206 годы</a:t>
          </a:r>
          <a:endParaRPr lang="ru-RU" dirty="0"/>
        </a:p>
      </dgm:t>
    </dgm:pt>
    <dgm:pt modelId="{3C9C3EE6-DE70-40BB-BA69-20123F059E53}" type="parTrans" cxnId="{A8622D26-88FE-43AB-A27D-C30A6F8EB046}">
      <dgm:prSet/>
      <dgm:spPr/>
      <dgm:t>
        <a:bodyPr/>
        <a:lstStyle/>
        <a:p>
          <a:endParaRPr lang="ru-RU"/>
        </a:p>
      </dgm:t>
    </dgm:pt>
    <dgm:pt modelId="{DADAEBD2-F255-41A0-B9C9-C61089F9A756}" type="sibTrans" cxnId="{A8622D26-88FE-43AB-A27D-C30A6F8EB046}">
      <dgm:prSet/>
      <dgm:spPr/>
      <dgm:t>
        <a:bodyPr/>
        <a:lstStyle/>
        <a:p>
          <a:endParaRPr lang="ru-RU"/>
        </a:p>
      </dgm:t>
    </dgm:pt>
    <dgm:pt modelId="{9BC9856B-14FC-4D7B-AB9A-2E3CFC6B794C}">
      <dgm:prSet phldrT="[Текст]"/>
      <dgm:spPr/>
      <dgm:t>
        <a:bodyPr/>
        <a:lstStyle/>
        <a:p>
          <a:r>
            <a:rPr lang="ru-RU" dirty="0" smtClean="0"/>
            <a:t>Дорожный фонд муниципального района составит в 2024 году 4 361 870,00 рублей, в  2025 году - 4 462 430,00 рублей, в 2026 году - 6 018 120,00 рублей</a:t>
          </a:r>
          <a:endParaRPr lang="ru-RU" dirty="0"/>
        </a:p>
      </dgm:t>
    </dgm:pt>
    <dgm:pt modelId="{ADB36EF5-5BEB-43B6-84D0-82133CA77E34}" type="parTrans" cxnId="{35B378B9-DB12-499B-94AD-13F517134D5F}">
      <dgm:prSet/>
      <dgm:spPr/>
      <dgm:t>
        <a:bodyPr/>
        <a:lstStyle/>
        <a:p>
          <a:endParaRPr lang="ru-RU"/>
        </a:p>
      </dgm:t>
    </dgm:pt>
    <dgm:pt modelId="{2F147708-F041-4BD4-A00B-E2342DEE8CE3}" type="sibTrans" cxnId="{35B378B9-DB12-499B-94AD-13F517134D5F}">
      <dgm:prSet/>
      <dgm:spPr/>
      <dgm:t>
        <a:bodyPr/>
        <a:lstStyle/>
        <a:p>
          <a:endParaRPr lang="ru-RU"/>
        </a:p>
      </dgm:t>
    </dgm:pt>
    <dgm:pt modelId="{FFEC982E-BA38-4F42-90E0-323CE1529B5E}" type="pres">
      <dgm:prSet presAssocID="{467284FA-822F-45E5-B03C-35671AA9B31A}" presName="linear" presStyleCnt="0">
        <dgm:presLayoutVars>
          <dgm:animLvl val="lvl"/>
          <dgm:resizeHandles val="exact"/>
        </dgm:presLayoutVars>
      </dgm:prSet>
      <dgm:spPr/>
    </dgm:pt>
    <dgm:pt modelId="{7ABD5530-6562-43DF-A91C-B53C13A1E736}" type="pres">
      <dgm:prSet presAssocID="{87C6703C-F056-4726-83FE-51C4DFD8332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0D574-0A9E-4427-9449-71EF1F488CFA}" type="pres">
      <dgm:prSet presAssocID="{87C6703C-F056-4726-83FE-51C4DFD8332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61A05-7708-4FEB-8C29-040D701D63B7}" type="pres">
      <dgm:prSet presAssocID="{9BC9856B-14FC-4D7B-AB9A-2E3CFC6B794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8AE74-5606-4203-A347-87130465F211}" srcId="{467284FA-822F-45E5-B03C-35671AA9B31A}" destId="{87C6703C-F056-4726-83FE-51C4DFD83327}" srcOrd="0" destOrd="0" parTransId="{6A9BFCA4-8D28-4BF3-83AF-1B8D1C07A39B}" sibTransId="{69B0E0E6-F433-419B-9B2A-0ED83E5B1DF6}"/>
    <dgm:cxn modelId="{A8622D26-88FE-43AB-A27D-C30A6F8EB046}" srcId="{87C6703C-F056-4726-83FE-51C4DFD83327}" destId="{6EDFE884-7F41-4D6A-9453-068748EA565F}" srcOrd="0" destOrd="0" parTransId="{3C9C3EE6-DE70-40BB-BA69-20123F059E53}" sibTransId="{DADAEBD2-F255-41A0-B9C9-C61089F9A756}"/>
    <dgm:cxn modelId="{02BDAB54-A665-4AFC-8EDE-02A8A304EA5E}" type="presOf" srcId="{467284FA-822F-45E5-B03C-35671AA9B31A}" destId="{FFEC982E-BA38-4F42-90E0-323CE1529B5E}" srcOrd="0" destOrd="0" presId="urn:microsoft.com/office/officeart/2005/8/layout/vList2"/>
    <dgm:cxn modelId="{748D96F1-F863-4760-88F8-B7ED206E6FB2}" type="presOf" srcId="{87C6703C-F056-4726-83FE-51C4DFD83327}" destId="{7ABD5530-6562-43DF-A91C-B53C13A1E736}" srcOrd="0" destOrd="0" presId="urn:microsoft.com/office/officeart/2005/8/layout/vList2"/>
    <dgm:cxn modelId="{0B5F0821-E5BF-4619-B11B-F46223D5CD38}" type="presOf" srcId="{6EDFE884-7F41-4D6A-9453-068748EA565F}" destId="{70E0D574-0A9E-4427-9449-71EF1F488CFA}" srcOrd="0" destOrd="0" presId="urn:microsoft.com/office/officeart/2005/8/layout/vList2"/>
    <dgm:cxn modelId="{9071307C-0024-40D8-8F9E-361CAF43E1DA}" type="presOf" srcId="{9BC9856B-14FC-4D7B-AB9A-2E3CFC6B794C}" destId="{84B61A05-7708-4FEB-8C29-040D701D63B7}" srcOrd="0" destOrd="0" presId="urn:microsoft.com/office/officeart/2005/8/layout/vList2"/>
    <dgm:cxn modelId="{35B378B9-DB12-499B-94AD-13F517134D5F}" srcId="{467284FA-822F-45E5-B03C-35671AA9B31A}" destId="{9BC9856B-14FC-4D7B-AB9A-2E3CFC6B794C}" srcOrd="1" destOrd="0" parTransId="{ADB36EF5-5BEB-43B6-84D0-82133CA77E34}" sibTransId="{2F147708-F041-4BD4-A00B-E2342DEE8CE3}"/>
    <dgm:cxn modelId="{F99EA63E-93B1-49C4-8514-9B089D9F6AC1}" type="presParOf" srcId="{FFEC982E-BA38-4F42-90E0-323CE1529B5E}" destId="{7ABD5530-6562-43DF-A91C-B53C13A1E736}" srcOrd="0" destOrd="0" presId="urn:microsoft.com/office/officeart/2005/8/layout/vList2"/>
    <dgm:cxn modelId="{3E66245E-0453-4C7D-AB95-CF9B9F1B0252}" type="presParOf" srcId="{FFEC982E-BA38-4F42-90E0-323CE1529B5E}" destId="{70E0D574-0A9E-4427-9449-71EF1F488CFA}" srcOrd="1" destOrd="0" presId="urn:microsoft.com/office/officeart/2005/8/layout/vList2"/>
    <dgm:cxn modelId="{B515096B-5C71-4BAF-A99D-30340BDA6A74}" type="presParOf" srcId="{FFEC982E-BA38-4F42-90E0-323CE1529B5E}" destId="{84B61A05-7708-4FEB-8C29-040D701D63B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8417AC-BF2E-4EB3-A2C7-EEF6F3B8D0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C8A96-D05A-4172-A200-46DF55F30887}">
      <dgm:prSet phldrT="[Текст]"/>
      <dgm:spPr/>
      <dgm:t>
        <a:bodyPr/>
        <a:lstStyle/>
        <a:p>
          <a:r>
            <a:rPr lang="ru-RU" dirty="0" smtClean="0"/>
            <a:t>предоставление межбюджетных трансфертов бюджетам поселений на организацию в границах поселения водоснабжения населения –2 000 000,00 рублей</a:t>
          </a:r>
          <a:endParaRPr lang="ru-RU" dirty="0"/>
        </a:p>
      </dgm:t>
    </dgm:pt>
    <dgm:pt modelId="{FDCC1CCA-B774-4015-8157-1B556C7912FC}" type="parTrans" cxnId="{AAFEC5E1-D95E-4D14-BAFB-61A11180B2DE}">
      <dgm:prSet/>
      <dgm:spPr/>
      <dgm:t>
        <a:bodyPr/>
        <a:lstStyle/>
        <a:p>
          <a:endParaRPr lang="ru-RU"/>
        </a:p>
      </dgm:t>
    </dgm:pt>
    <dgm:pt modelId="{D10047EF-A261-4A2E-9992-372992D0315D}" type="sibTrans" cxnId="{AAFEC5E1-D95E-4D14-BAFB-61A11180B2DE}">
      <dgm:prSet/>
      <dgm:spPr/>
      <dgm:t>
        <a:bodyPr/>
        <a:lstStyle/>
        <a:p>
          <a:endParaRPr lang="ru-RU"/>
        </a:p>
      </dgm:t>
    </dgm:pt>
    <dgm:pt modelId="{D521D00C-9D2B-4B8D-8384-A377B3523A1F}">
      <dgm:prSet phldrT="[Текст]"/>
      <dgm:spPr/>
      <dgm:t>
        <a:bodyPr/>
        <a:lstStyle/>
        <a:p>
          <a:r>
            <a:rPr lang="ru-RU" dirty="0" smtClean="0"/>
            <a:t>создание нормативного запаса топлива на </a:t>
          </a:r>
          <a:r>
            <a:rPr lang="ru-RU" dirty="0" err="1" smtClean="0"/>
            <a:t>теплоисточниках</a:t>
          </a:r>
          <a:r>
            <a:rPr lang="ru-RU" dirty="0" smtClean="0"/>
            <a:t> – 2 600 000,00 рублей, из них 600 00,00 рублей за счет средств Большереченского городского поселения;</a:t>
          </a:r>
          <a:endParaRPr lang="ru-RU" dirty="0"/>
        </a:p>
      </dgm:t>
    </dgm:pt>
    <dgm:pt modelId="{587001E1-8408-44C8-89A8-0BC6F3255EDA}" type="parTrans" cxnId="{82AABB1D-0D7C-429A-ACFB-33B26FE5F1A7}">
      <dgm:prSet/>
      <dgm:spPr/>
      <dgm:t>
        <a:bodyPr/>
        <a:lstStyle/>
        <a:p>
          <a:endParaRPr lang="ru-RU"/>
        </a:p>
      </dgm:t>
    </dgm:pt>
    <dgm:pt modelId="{1559C5C1-949C-4F90-A7F3-87EF0FA3F848}" type="sibTrans" cxnId="{82AABB1D-0D7C-429A-ACFB-33B26FE5F1A7}">
      <dgm:prSet/>
      <dgm:spPr/>
      <dgm:t>
        <a:bodyPr/>
        <a:lstStyle/>
        <a:p>
          <a:endParaRPr lang="ru-RU"/>
        </a:p>
      </dgm:t>
    </dgm:pt>
    <dgm:pt modelId="{8478FAB1-4ECB-4BBE-90C8-5F1012E64FA2}">
      <dgm:prSet phldrT="[Текст]"/>
      <dgm:spPr/>
      <dgm:t>
        <a:bodyPr/>
        <a:lstStyle/>
        <a:p>
          <a:r>
            <a:rPr lang="ru-RU" dirty="0" smtClean="0"/>
            <a:t>реконструкция объектов теплоснабжения – 180 000,00 рублей</a:t>
          </a:r>
          <a:endParaRPr lang="ru-RU" dirty="0"/>
        </a:p>
      </dgm:t>
    </dgm:pt>
    <dgm:pt modelId="{738ABA30-15A6-4D03-9829-F4FD19D90756}" type="parTrans" cxnId="{60441CAB-4EA0-4C8C-A44B-2C8AF16AEF72}">
      <dgm:prSet/>
      <dgm:spPr/>
      <dgm:t>
        <a:bodyPr/>
        <a:lstStyle/>
        <a:p>
          <a:endParaRPr lang="ru-RU"/>
        </a:p>
      </dgm:t>
    </dgm:pt>
    <dgm:pt modelId="{BE23DF2D-D684-415D-82B6-161BD6C0DC7D}" type="sibTrans" cxnId="{60441CAB-4EA0-4C8C-A44B-2C8AF16AEF72}">
      <dgm:prSet/>
      <dgm:spPr/>
      <dgm:t>
        <a:bodyPr/>
        <a:lstStyle/>
        <a:p>
          <a:endParaRPr lang="ru-RU"/>
        </a:p>
      </dgm:t>
    </dgm:pt>
    <dgm:pt modelId="{8020DB60-CD4A-4FF0-A7A7-2ADF72562355}">
      <dgm:prSet phldrT="[Текст]"/>
      <dgm:spPr/>
      <dgm:t>
        <a:bodyPr/>
        <a:lstStyle/>
        <a:p>
          <a:r>
            <a:rPr lang="ru-RU" dirty="0" smtClean="0"/>
            <a:t>расходы на строительство межпоселкового водопровода р.п. Большеречье – микрорайон «Южный Форпост» - с. Шипицыно в размере 81 274 353,39  рублей в 2024 году.</a:t>
          </a:r>
          <a:endParaRPr lang="ru-RU" dirty="0"/>
        </a:p>
      </dgm:t>
    </dgm:pt>
    <dgm:pt modelId="{26BFB7D0-3164-4C12-8D02-566558695CFC}" type="parTrans" cxnId="{8A6AFFA6-D4C6-461B-B433-5D004D68DD6D}">
      <dgm:prSet/>
      <dgm:spPr/>
      <dgm:t>
        <a:bodyPr/>
        <a:lstStyle/>
        <a:p>
          <a:endParaRPr lang="ru-RU"/>
        </a:p>
      </dgm:t>
    </dgm:pt>
    <dgm:pt modelId="{D963EC3E-6949-4B9B-AB38-EEB798311A0A}" type="sibTrans" cxnId="{8A6AFFA6-D4C6-461B-B433-5D004D68DD6D}">
      <dgm:prSet/>
      <dgm:spPr/>
      <dgm:t>
        <a:bodyPr/>
        <a:lstStyle/>
        <a:p>
          <a:endParaRPr lang="ru-RU"/>
        </a:p>
      </dgm:t>
    </dgm:pt>
    <dgm:pt modelId="{A4BA117A-B210-4CEF-ACD5-8A1AE9C0D83F}" type="pres">
      <dgm:prSet presAssocID="{9F8417AC-BF2E-4EB3-A2C7-EEF6F3B8D026}" presName="linear" presStyleCnt="0">
        <dgm:presLayoutVars>
          <dgm:animLvl val="lvl"/>
          <dgm:resizeHandles val="exact"/>
        </dgm:presLayoutVars>
      </dgm:prSet>
      <dgm:spPr/>
    </dgm:pt>
    <dgm:pt modelId="{C4E96878-B86E-4240-AD92-918C025C9038}" type="pres">
      <dgm:prSet presAssocID="{48DC8A96-D05A-4172-A200-46DF55F308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5C797-08F7-461E-8472-9E60F6D9C10C}" type="pres">
      <dgm:prSet presAssocID="{48DC8A96-D05A-4172-A200-46DF55F3088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CB367-E256-4483-B4F4-04E482671DE6}" type="pres">
      <dgm:prSet presAssocID="{8478FAB1-4ECB-4BBE-90C8-5F1012E64F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B71F3-81CC-4C2A-9151-6EF8F19D8C15}" type="pres">
      <dgm:prSet presAssocID="{8478FAB1-4ECB-4BBE-90C8-5F1012E64FA2}" presName="childText" presStyleLbl="revTx" presStyleIdx="1" presStyleCnt="2" custLinFactNeighborX="124" custLinFactNeighborY="-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41CAB-4EA0-4C8C-A44B-2C8AF16AEF72}" srcId="{9F8417AC-BF2E-4EB3-A2C7-EEF6F3B8D026}" destId="{8478FAB1-4ECB-4BBE-90C8-5F1012E64FA2}" srcOrd="1" destOrd="0" parTransId="{738ABA30-15A6-4D03-9829-F4FD19D90756}" sibTransId="{BE23DF2D-D684-415D-82B6-161BD6C0DC7D}"/>
    <dgm:cxn modelId="{AAFEC5E1-D95E-4D14-BAFB-61A11180B2DE}" srcId="{9F8417AC-BF2E-4EB3-A2C7-EEF6F3B8D026}" destId="{48DC8A96-D05A-4172-A200-46DF55F30887}" srcOrd="0" destOrd="0" parTransId="{FDCC1CCA-B774-4015-8157-1B556C7912FC}" sibTransId="{D10047EF-A261-4A2E-9992-372992D0315D}"/>
    <dgm:cxn modelId="{DC05DA9C-3943-4484-BA21-9477AA20E123}" type="presOf" srcId="{8478FAB1-4ECB-4BBE-90C8-5F1012E64FA2}" destId="{578CB367-E256-4483-B4F4-04E482671DE6}" srcOrd="0" destOrd="0" presId="urn:microsoft.com/office/officeart/2005/8/layout/vList2"/>
    <dgm:cxn modelId="{C41D1E05-4C72-4512-92BD-63A2A37D25DE}" type="presOf" srcId="{D521D00C-9D2B-4B8D-8384-A377B3523A1F}" destId="{31D5C797-08F7-461E-8472-9E60F6D9C10C}" srcOrd="0" destOrd="0" presId="urn:microsoft.com/office/officeart/2005/8/layout/vList2"/>
    <dgm:cxn modelId="{A931A903-C0C8-4461-8823-D7C111A48E7F}" type="presOf" srcId="{48DC8A96-D05A-4172-A200-46DF55F30887}" destId="{C4E96878-B86E-4240-AD92-918C025C9038}" srcOrd="0" destOrd="0" presId="urn:microsoft.com/office/officeart/2005/8/layout/vList2"/>
    <dgm:cxn modelId="{82AABB1D-0D7C-429A-ACFB-33B26FE5F1A7}" srcId="{48DC8A96-D05A-4172-A200-46DF55F30887}" destId="{D521D00C-9D2B-4B8D-8384-A377B3523A1F}" srcOrd="0" destOrd="0" parTransId="{587001E1-8408-44C8-89A8-0BC6F3255EDA}" sibTransId="{1559C5C1-949C-4F90-A7F3-87EF0FA3F848}"/>
    <dgm:cxn modelId="{94552BEA-A40B-47DF-A689-7C4A4DFFE103}" type="presOf" srcId="{9F8417AC-BF2E-4EB3-A2C7-EEF6F3B8D026}" destId="{A4BA117A-B210-4CEF-ACD5-8A1AE9C0D83F}" srcOrd="0" destOrd="0" presId="urn:microsoft.com/office/officeart/2005/8/layout/vList2"/>
    <dgm:cxn modelId="{8A6AFFA6-D4C6-461B-B433-5D004D68DD6D}" srcId="{8478FAB1-4ECB-4BBE-90C8-5F1012E64FA2}" destId="{8020DB60-CD4A-4FF0-A7A7-2ADF72562355}" srcOrd="0" destOrd="0" parTransId="{26BFB7D0-3164-4C12-8D02-566558695CFC}" sibTransId="{D963EC3E-6949-4B9B-AB38-EEB798311A0A}"/>
    <dgm:cxn modelId="{2EAAC1EC-3154-4BF7-B8CC-2BC2E8DE1462}" type="presOf" srcId="{8020DB60-CD4A-4FF0-A7A7-2ADF72562355}" destId="{B7AB71F3-81CC-4C2A-9151-6EF8F19D8C15}" srcOrd="0" destOrd="0" presId="urn:microsoft.com/office/officeart/2005/8/layout/vList2"/>
    <dgm:cxn modelId="{C8C4B89A-BA68-43C9-BC45-4B868DF1109E}" type="presParOf" srcId="{A4BA117A-B210-4CEF-ACD5-8A1AE9C0D83F}" destId="{C4E96878-B86E-4240-AD92-918C025C9038}" srcOrd="0" destOrd="0" presId="urn:microsoft.com/office/officeart/2005/8/layout/vList2"/>
    <dgm:cxn modelId="{98C94C9D-C247-4E7B-9935-D829653828D7}" type="presParOf" srcId="{A4BA117A-B210-4CEF-ACD5-8A1AE9C0D83F}" destId="{31D5C797-08F7-461E-8472-9E60F6D9C10C}" srcOrd="1" destOrd="0" presId="urn:microsoft.com/office/officeart/2005/8/layout/vList2"/>
    <dgm:cxn modelId="{3C0851E7-AB9A-4ABA-89AB-F84786A6C51A}" type="presParOf" srcId="{A4BA117A-B210-4CEF-ACD5-8A1AE9C0D83F}" destId="{578CB367-E256-4483-B4F4-04E482671DE6}" srcOrd="2" destOrd="0" presId="urn:microsoft.com/office/officeart/2005/8/layout/vList2"/>
    <dgm:cxn modelId="{34691C76-5CE1-445D-8AF9-1F738503C9F3}" type="presParOf" srcId="{A4BA117A-B210-4CEF-ACD5-8A1AE9C0D83F}" destId="{B7AB71F3-81CC-4C2A-9151-6EF8F19D8C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F8A601-C21F-4E89-A3FD-64A05B3F07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26239E-AD8F-4C76-8E8C-28C21C1CFD5D}">
      <dgm:prSet phldrT="[Текст]"/>
      <dgm:spPr/>
      <dgm:t>
        <a:bodyPr/>
        <a:lstStyle/>
        <a:p>
          <a:r>
            <a:rPr lang="ru-RU" dirty="0" smtClean="0"/>
            <a:t>Расходы на заработную плату, общий фонд оплаты труда составляет 438 826 833,39  рублей на 2024 год</a:t>
          </a:r>
          <a:endParaRPr lang="ru-RU" dirty="0"/>
        </a:p>
      </dgm:t>
    </dgm:pt>
    <dgm:pt modelId="{C3B1D473-5A02-4E87-9CA1-D6D0CEF1CD7C}" type="parTrans" cxnId="{718A6987-DB84-4B96-AE97-994F38B60D7E}">
      <dgm:prSet/>
      <dgm:spPr/>
      <dgm:t>
        <a:bodyPr/>
        <a:lstStyle/>
        <a:p>
          <a:endParaRPr lang="ru-RU"/>
        </a:p>
      </dgm:t>
    </dgm:pt>
    <dgm:pt modelId="{B021AD98-11F6-4639-AF13-B0CBCD3DF424}" type="sibTrans" cxnId="{718A6987-DB84-4B96-AE97-994F38B60D7E}">
      <dgm:prSet/>
      <dgm:spPr/>
      <dgm:t>
        <a:bodyPr/>
        <a:lstStyle/>
        <a:p>
          <a:endParaRPr lang="ru-RU"/>
        </a:p>
      </dgm:t>
    </dgm:pt>
    <dgm:pt modelId="{BE4BA470-D105-4642-B6D5-90B0BD449C83}">
      <dgm:prSet phldrT="[Текст]"/>
      <dgm:spPr/>
      <dgm:t>
        <a:bodyPr/>
        <a:lstStyle/>
        <a:p>
          <a:r>
            <a:rPr lang="ru-RU" dirty="0" smtClean="0"/>
            <a:t>Расходы на питание воспитанников образовательных учреждений составят 29 120 472,0 рубля, в том числе  на  </a:t>
          </a:r>
          <a:r>
            <a:rPr lang="ru-RU" dirty="0" err="1" smtClean="0"/>
            <a:t>софинасирование</a:t>
          </a:r>
          <a:r>
            <a:rPr lang="ru-RU" dirty="0" smtClean="0"/>
            <a:t>  горячего  питания 1 475 144,00 рублей</a:t>
          </a:r>
          <a:endParaRPr lang="ru-RU" dirty="0"/>
        </a:p>
      </dgm:t>
    </dgm:pt>
    <dgm:pt modelId="{93FF271E-3DDE-4737-9586-2CC09CC27B0D}" type="parTrans" cxnId="{D6D76F66-FF61-4652-AC08-5F9C64AD74C0}">
      <dgm:prSet/>
      <dgm:spPr/>
      <dgm:t>
        <a:bodyPr/>
        <a:lstStyle/>
        <a:p>
          <a:endParaRPr lang="ru-RU"/>
        </a:p>
      </dgm:t>
    </dgm:pt>
    <dgm:pt modelId="{D915B0FB-FD6D-41D9-8CF7-A2DD48F241A1}" type="sibTrans" cxnId="{D6D76F66-FF61-4652-AC08-5F9C64AD74C0}">
      <dgm:prSet/>
      <dgm:spPr/>
      <dgm:t>
        <a:bodyPr/>
        <a:lstStyle/>
        <a:p>
          <a:endParaRPr lang="ru-RU"/>
        </a:p>
      </dgm:t>
    </dgm:pt>
    <dgm:pt modelId="{87A08050-E937-4CCE-A194-195F40DD0F33}">
      <dgm:prSet phldrT="[Текст]"/>
      <dgm:spPr/>
      <dgm:t>
        <a:bodyPr/>
        <a:lstStyle/>
        <a:p>
          <a:r>
            <a:rPr lang="ru-RU" dirty="0" smtClean="0"/>
            <a:t>Подраздел «Молодежная политика» в 2024 году расходы составит 7 462 139,04 рублей,</a:t>
          </a:r>
          <a:endParaRPr lang="ru-RU" dirty="0"/>
        </a:p>
      </dgm:t>
    </dgm:pt>
    <dgm:pt modelId="{EAE14417-A92F-490D-AF97-1E95B553C2C8}" type="parTrans" cxnId="{F928B44D-FBCF-4118-A649-C7DF76078C54}">
      <dgm:prSet/>
      <dgm:spPr/>
      <dgm:t>
        <a:bodyPr/>
        <a:lstStyle/>
        <a:p>
          <a:endParaRPr lang="ru-RU"/>
        </a:p>
      </dgm:t>
    </dgm:pt>
    <dgm:pt modelId="{BC0BBE65-EB26-48E4-B746-5BE12A43AD3B}" type="sibTrans" cxnId="{F928B44D-FBCF-4118-A649-C7DF76078C54}">
      <dgm:prSet/>
      <dgm:spPr/>
      <dgm:t>
        <a:bodyPr/>
        <a:lstStyle/>
        <a:p>
          <a:endParaRPr lang="ru-RU"/>
        </a:p>
      </dgm:t>
    </dgm:pt>
    <dgm:pt modelId="{E114D731-FE7D-410A-AFB6-C15551076AE6}" type="pres">
      <dgm:prSet presAssocID="{FCF8A601-C21F-4E89-A3FD-64A05B3F07AF}" presName="linear" presStyleCnt="0">
        <dgm:presLayoutVars>
          <dgm:animLvl val="lvl"/>
          <dgm:resizeHandles val="exact"/>
        </dgm:presLayoutVars>
      </dgm:prSet>
      <dgm:spPr/>
    </dgm:pt>
    <dgm:pt modelId="{19E52A32-190B-4589-9828-DED7E4B5BCB6}" type="pres">
      <dgm:prSet presAssocID="{A826239E-AD8F-4C76-8E8C-28C21C1CFD5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CB6A5-79F4-4B0F-A727-5718ED7EB466}" type="pres">
      <dgm:prSet presAssocID="{A826239E-AD8F-4C76-8E8C-28C21C1CFD5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9246-D8BF-4510-ACEB-C1ADA08CCCDA}" type="pres">
      <dgm:prSet presAssocID="{87A08050-E937-4CCE-A194-195F40DD0F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4C4F40-58E1-4B6C-87CB-2ABA12F3D3F4}" type="presOf" srcId="{FCF8A601-C21F-4E89-A3FD-64A05B3F07AF}" destId="{E114D731-FE7D-410A-AFB6-C15551076AE6}" srcOrd="0" destOrd="0" presId="urn:microsoft.com/office/officeart/2005/8/layout/vList2"/>
    <dgm:cxn modelId="{718A6987-DB84-4B96-AE97-994F38B60D7E}" srcId="{FCF8A601-C21F-4E89-A3FD-64A05B3F07AF}" destId="{A826239E-AD8F-4C76-8E8C-28C21C1CFD5D}" srcOrd="0" destOrd="0" parTransId="{C3B1D473-5A02-4E87-9CA1-D6D0CEF1CD7C}" sibTransId="{B021AD98-11F6-4639-AF13-B0CBCD3DF424}"/>
    <dgm:cxn modelId="{D6D76F66-FF61-4652-AC08-5F9C64AD74C0}" srcId="{A826239E-AD8F-4C76-8E8C-28C21C1CFD5D}" destId="{BE4BA470-D105-4642-B6D5-90B0BD449C83}" srcOrd="0" destOrd="0" parTransId="{93FF271E-3DDE-4737-9586-2CC09CC27B0D}" sibTransId="{D915B0FB-FD6D-41D9-8CF7-A2DD48F241A1}"/>
    <dgm:cxn modelId="{DFB70C67-B5D6-400E-A6BF-DE3D4E142528}" type="presOf" srcId="{BE4BA470-D105-4642-B6D5-90B0BD449C83}" destId="{F50CB6A5-79F4-4B0F-A727-5718ED7EB466}" srcOrd="0" destOrd="0" presId="urn:microsoft.com/office/officeart/2005/8/layout/vList2"/>
    <dgm:cxn modelId="{13E963EA-DE67-4444-A63F-A8CC6F7064CA}" type="presOf" srcId="{87A08050-E937-4CCE-A194-195F40DD0F33}" destId="{C4F39246-D8BF-4510-ACEB-C1ADA08CCCDA}" srcOrd="0" destOrd="0" presId="urn:microsoft.com/office/officeart/2005/8/layout/vList2"/>
    <dgm:cxn modelId="{4274ADD4-C5D9-40A2-B746-4E3847EDDA09}" type="presOf" srcId="{A826239E-AD8F-4C76-8E8C-28C21C1CFD5D}" destId="{19E52A32-190B-4589-9828-DED7E4B5BCB6}" srcOrd="0" destOrd="0" presId="urn:microsoft.com/office/officeart/2005/8/layout/vList2"/>
    <dgm:cxn modelId="{F928B44D-FBCF-4118-A649-C7DF76078C54}" srcId="{FCF8A601-C21F-4E89-A3FD-64A05B3F07AF}" destId="{87A08050-E937-4CCE-A194-195F40DD0F33}" srcOrd="1" destOrd="0" parTransId="{EAE14417-A92F-490D-AF97-1E95B553C2C8}" sibTransId="{BC0BBE65-EB26-48E4-B746-5BE12A43AD3B}"/>
    <dgm:cxn modelId="{115C7914-D575-4848-8CDA-96477E50EE2F}" type="presParOf" srcId="{E114D731-FE7D-410A-AFB6-C15551076AE6}" destId="{19E52A32-190B-4589-9828-DED7E4B5BCB6}" srcOrd="0" destOrd="0" presId="urn:microsoft.com/office/officeart/2005/8/layout/vList2"/>
    <dgm:cxn modelId="{DFF579A2-2329-45EB-A5DD-88D0B6A27EEE}" type="presParOf" srcId="{E114D731-FE7D-410A-AFB6-C15551076AE6}" destId="{F50CB6A5-79F4-4B0F-A727-5718ED7EB466}" srcOrd="1" destOrd="0" presId="urn:microsoft.com/office/officeart/2005/8/layout/vList2"/>
    <dgm:cxn modelId="{24354895-042F-42DE-B292-7CA88E95672A}" type="presParOf" srcId="{E114D731-FE7D-410A-AFB6-C15551076AE6}" destId="{C4F39246-D8BF-4510-ACEB-C1ADA08CCC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62B8F-FDDA-4CD0-93A3-A156038FD540}">
      <dsp:nvSpPr>
        <dsp:cNvPr id="0" name=""/>
        <dsp:cNvSpPr/>
      </dsp:nvSpPr>
      <dsp:spPr>
        <a:xfrm>
          <a:off x="814960" y="0"/>
          <a:ext cx="7296020" cy="6858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2005-D609-4CF8-BC43-6BDB96F7DDE7}">
      <dsp:nvSpPr>
        <dsp:cNvPr id="0" name=""/>
        <dsp:cNvSpPr/>
      </dsp:nvSpPr>
      <dsp:spPr>
        <a:xfrm>
          <a:off x="1848769" y="651509"/>
          <a:ext cx="2674620" cy="267462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</a:rPr>
            <a:t>Площадь муниципального района составляет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70C0"/>
              </a:solidFill>
            </a:rPr>
            <a:t>4 331,9 кв. км</a:t>
          </a:r>
          <a:endParaRPr lang="en-US" sz="1700" b="1" kern="1200" dirty="0">
            <a:solidFill>
              <a:srgbClr val="0070C0"/>
            </a:solidFill>
          </a:endParaRPr>
        </a:p>
      </dsp:txBody>
      <dsp:txXfrm>
        <a:off x="1848769" y="651509"/>
        <a:ext cx="2674620" cy="2674620"/>
      </dsp:txXfrm>
    </dsp:sp>
    <dsp:sp modelId="{72970435-B257-4A8C-A882-29C9AB6AC78E}">
      <dsp:nvSpPr>
        <dsp:cNvPr id="0" name=""/>
        <dsp:cNvSpPr/>
      </dsp:nvSpPr>
      <dsp:spPr>
        <a:xfrm>
          <a:off x="4862941" y="3517365"/>
          <a:ext cx="2674620" cy="26746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Население района составляет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21 790 человек</a:t>
          </a:r>
          <a:endParaRPr lang="ru-RU" sz="20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2941" y="3517365"/>
        <a:ext cx="2674620" cy="2674620"/>
      </dsp:txXfrm>
    </dsp:sp>
    <dsp:sp modelId="{34314D37-B701-4B2C-BBA7-188B5A3199EC}">
      <dsp:nvSpPr>
        <dsp:cNvPr id="0" name=""/>
        <dsp:cNvSpPr/>
      </dsp:nvSpPr>
      <dsp:spPr>
        <a:xfrm>
          <a:off x="1848769" y="3531870"/>
          <a:ext cx="2674620" cy="2674620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70C0"/>
              </a:solidFill>
            </a:rPr>
            <a:t>В состав Большереченского района входят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70C0"/>
              </a:solidFill>
            </a:rPr>
            <a:t>12 сельских </a:t>
          </a:r>
          <a:r>
            <a:rPr lang="ru-RU" sz="1700" b="1" kern="1200" dirty="0" smtClean="0">
              <a:solidFill>
                <a:srgbClr val="0070C0"/>
              </a:solidFill>
            </a:rPr>
            <a:t>поселений и </a:t>
          </a:r>
          <a:endParaRPr lang="ru-RU" sz="1700" b="1" kern="1200" dirty="0" smtClean="0">
            <a:solidFill>
              <a:srgbClr val="0070C0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solidFill>
                <a:srgbClr val="0070C0"/>
              </a:solidFill>
            </a:rPr>
            <a:t>1 </a:t>
          </a:r>
          <a:r>
            <a:rPr lang="ru-RU" sz="1700" b="1" kern="1200" dirty="0" smtClean="0">
              <a:solidFill>
                <a:srgbClr val="0070C0"/>
              </a:solidFill>
            </a:rPr>
            <a:t>городское, </a:t>
          </a:r>
          <a:r>
            <a:rPr lang="ru-RU" sz="1700" b="1" kern="1200" dirty="0" smtClean="0">
              <a:solidFill>
                <a:srgbClr val="0070C0"/>
              </a:solidFill>
            </a:rPr>
            <a:t>общее количество населенных пунктов - 54</a:t>
          </a:r>
          <a:endParaRPr lang="ru-RU" sz="1700" b="1" kern="1200" dirty="0">
            <a:solidFill>
              <a:srgbClr val="0070C0"/>
            </a:solidFill>
          </a:endParaRPr>
        </a:p>
      </dsp:txBody>
      <dsp:txXfrm>
        <a:off x="1848769" y="3531870"/>
        <a:ext cx="2674620" cy="2674620"/>
      </dsp:txXfrm>
    </dsp:sp>
    <dsp:sp modelId="{60B37D2B-9FDF-404A-BBB6-1545946BDD6C}">
      <dsp:nvSpPr>
        <dsp:cNvPr id="0" name=""/>
        <dsp:cNvSpPr/>
      </dsp:nvSpPr>
      <dsp:spPr>
        <a:xfrm>
          <a:off x="4876956" y="735982"/>
          <a:ext cx="2490499" cy="26238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382EA-13E1-46D2-9380-43C1B0CD4A4C}">
      <dsp:nvSpPr>
        <dsp:cNvPr id="0" name=""/>
        <dsp:cNvSpPr/>
      </dsp:nvSpPr>
      <dsp:spPr>
        <a:xfrm>
          <a:off x="0" y="116044"/>
          <a:ext cx="7704856" cy="320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На заработную плату работников культуры запланированы расходы в размере 46 170 787,00 рублей на 2024 год, на 2025 год 49 216 439,65 рублей, 48 806 999,67 на 2026 год</a:t>
          </a:r>
          <a:endParaRPr lang="ru-RU" sz="3700" kern="1200" dirty="0"/>
        </a:p>
      </dsp:txBody>
      <dsp:txXfrm>
        <a:off x="0" y="116044"/>
        <a:ext cx="7704856" cy="32034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04C7DA-6916-4FB6-BF19-9C32474891F2}">
      <dsp:nvSpPr>
        <dsp:cNvPr id="0" name=""/>
        <dsp:cNvSpPr/>
      </dsp:nvSpPr>
      <dsp:spPr>
        <a:xfrm>
          <a:off x="0" y="8705"/>
          <a:ext cx="8153399" cy="122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дополнительное пенсионное обеспечение 3 584 892,60 рублей</a:t>
          </a:r>
          <a:endParaRPr lang="ru-RU" sz="2200" kern="1200" dirty="0"/>
        </a:p>
      </dsp:txBody>
      <dsp:txXfrm>
        <a:off x="0" y="8705"/>
        <a:ext cx="8153399" cy="1220236"/>
      </dsp:txXfrm>
    </dsp:sp>
    <dsp:sp modelId="{F7D3244E-30EC-43CB-9B26-C42BE5ED1170}">
      <dsp:nvSpPr>
        <dsp:cNvPr id="0" name=""/>
        <dsp:cNvSpPr/>
      </dsp:nvSpPr>
      <dsp:spPr>
        <a:xfrm>
          <a:off x="0" y="1228942"/>
          <a:ext cx="8153399" cy="15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предоставление молодым семьям социальных выплат на приобретение или строительство жилья, в том числе на уплату первоначального взноса при получении ипотечного жилищного кредита или займа, а также на погашение основной суммы долга и уплату процентов по этим ипотечным жилищным кредитам или займам -  424 600,0 рублей на 2024 год по 724 600,00 рублей  на 2025 год и на 2026 год</a:t>
          </a:r>
          <a:endParaRPr lang="ru-RU" sz="1700" kern="1200" dirty="0"/>
        </a:p>
      </dsp:txBody>
      <dsp:txXfrm>
        <a:off x="0" y="1228942"/>
        <a:ext cx="8153399" cy="1502820"/>
      </dsp:txXfrm>
    </dsp:sp>
    <dsp:sp modelId="{DC9629A9-C6D2-4525-882D-2A61A36BD05B}">
      <dsp:nvSpPr>
        <dsp:cNvPr id="0" name=""/>
        <dsp:cNvSpPr/>
      </dsp:nvSpPr>
      <dsp:spPr>
        <a:xfrm>
          <a:off x="0" y="2731762"/>
          <a:ext cx="8153399" cy="1220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выплаты, связанные с охраной семьи и детства – 18 172 131,00 рубль на 2025 год 18 486 755,0 рублей и на 2026 год 18 519 003,0 рубля</a:t>
          </a:r>
          <a:endParaRPr lang="ru-RU" sz="2200" kern="1200" dirty="0"/>
        </a:p>
      </dsp:txBody>
      <dsp:txXfrm>
        <a:off x="0" y="2731762"/>
        <a:ext cx="8153399" cy="1220236"/>
      </dsp:txXfrm>
    </dsp:sp>
    <dsp:sp modelId="{1A061CCB-CB7D-4304-A648-E7C4C50DA446}">
      <dsp:nvSpPr>
        <dsp:cNvPr id="0" name=""/>
        <dsp:cNvSpPr/>
      </dsp:nvSpPr>
      <dsp:spPr>
        <a:xfrm>
          <a:off x="0" y="3951999"/>
          <a:ext cx="8153399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субсидирование общественных организаций на проведение социально-значимых мероприятий – 638 000,00 рублей.</a:t>
          </a:r>
          <a:endParaRPr lang="ru-RU" sz="1700" kern="1200" dirty="0"/>
        </a:p>
      </dsp:txBody>
      <dsp:txXfrm>
        <a:off x="0" y="3951999"/>
        <a:ext cx="8153399" cy="5350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1406A7-5438-4E59-AEB2-E2A325FC599C}">
      <dsp:nvSpPr>
        <dsp:cNvPr id="0" name=""/>
        <dsp:cNvSpPr/>
      </dsp:nvSpPr>
      <dsp:spPr>
        <a:xfrm>
          <a:off x="0" y="13019"/>
          <a:ext cx="8153399" cy="228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финансирование заработной платы  2 600 000,00 рублей в  2024  году, 3 090 808  рублей   в  2025 году, 3 090 808,00 рублей в 2026 году.</a:t>
          </a:r>
          <a:endParaRPr lang="ru-RU" sz="3200" kern="1200" dirty="0"/>
        </a:p>
      </dsp:txBody>
      <dsp:txXfrm>
        <a:off x="0" y="13019"/>
        <a:ext cx="8153399" cy="2283840"/>
      </dsp:txXfrm>
    </dsp:sp>
    <dsp:sp modelId="{C7C2059B-3FD3-43D0-B339-68DE718B18C4}">
      <dsp:nvSpPr>
        <dsp:cNvPr id="0" name=""/>
        <dsp:cNvSpPr/>
      </dsp:nvSpPr>
      <dsp:spPr>
        <a:xfrm>
          <a:off x="0" y="2296860"/>
          <a:ext cx="8153399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На оснащение учреждений сферы физической культуры и спорта необходимым инвентарем, спортивной формой, техническими средствами, приборами и оборудованием для учебно-тренировочного процесса и проведения соревнований различного уровня, 778 650,00 рублей.</a:t>
          </a:r>
          <a:endParaRPr lang="ru-RU" sz="2500" kern="1200" dirty="0"/>
        </a:p>
      </dsp:txBody>
      <dsp:txXfrm>
        <a:off x="0" y="2296860"/>
        <a:ext cx="8153399" cy="21859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C6C605-59EF-47AA-ABAE-55655721F97F}">
      <dsp:nvSpPr>
        <dsp:cNvPr id="0" name=""/>
        <dsp:cNvSpPr/>
      </dsp:nvSpPr>
      <dsp:spPr>
        <a:xfrm>
          <a:off x="0" y="0"/>
          <a:ext cx="7931224" cy="3500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Финансовая  помощь  бюджетам поселений в 2024 году составит  45 063 558,00 рублей, в 2025 году  36 050 846,00  рублей в  2026 году     36 050 846,00 рублей, сравнении с 2023 годом увеличилась на 1 835 313,00 рублей.</a:t>
          </a:r>
          <a:endParaRPr lang="ru-RU" sz="3400" kern="1200" dirty="0"/>
        </a:p>
      </dsp:txBody>
      <dsp:txXfrm>
        <a:off x="0" y="0"/>
        <a:ext cx="7931224" cy="35006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629D0-38B2-4843-B25B-CDCB430B2CDC}">
      <dsp:nvSpPr>
        <dsp:cNvPr id="0" name=""/>
        <dsp:cNvSpPr/>
      </dsp:nvSpPr>
      <dsp:spPr>
        <a:xfrm>
          <a:off x="0" y="4583464"/>
          <a:ext cx="9144000" cy="50156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Получатели бюджетных средств</a:t>
          </a:r>
          <a:endParaRPr lang="ru-RU" sz="1700" kern="1200" dirty="0"/>
        </a:p>
      </dsp:txBody>
      <dsp:txXfrm>
        <a:off x="0" y="4583464"/>
        <a:ext cx="9144000" cy="501566"/>
      </dsp:txXfrm>
    </dsp:sp>
    <dsp:sp modelId="{6665E1FE-1B08-4FE7-8B6E-E63A3EE6D29B}">
      <dsp:nvSpPr>
        <dsp:cNvPr id="0" name=""/>
        <dsp:cNvSpPr/>
      </dsp:nvSpPr>
      <dsp:spPr>
        <a:xfrm rot="10800000">
          <a:off x="0" y="3888434"/>
          <a:ext cx="9144000" cy="77140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Главные администраторы (администраторы) доходов бюджета;</a:t>
          </a:r>
          <a:endParaRPr lang="ru-RU" sz="1700" kern="1200" dirty="0"/>
        </a:p>
      </dsp:txBody>
      <dsp:txXfrm rot="10800000">
        <a:off x="0" y="3888434"/>
        <a:ext cx="9144000" cy="771408"/>
      </dsp:txXfrm>
    </dsp:sp>
    <dsp:sp modelId="{0FA75D65-1E24-4ACC-9758-74C3BD4CB88B}">
      <dsp:nvSpPr>
        <dsp:cNvPr id="0" name=""/>
        <dsp:cNvSpPr/>
      </dsp:nvSpPr>
      <dsp:spPr>
        <a:xfrm rot="10800000">
          <a:off x="0" y="3055694"/>
          <a:ext cx="9144000" cy="771408"/>
        </a:xfrm>
        <a:prstGeom prst="upArrowCallou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Главные распорядители (распорядители) бюджетных средств;</a:t>
          </a:r>
          <a:endParaRPr lang="ru-RU" sz="1700" kern="1200" dirty="0"/>
        </a:p>
      </dsp:txBody>
      <dsp:txXfrm rot="10800000">
        <a:off x="0" y="3055694"/>
        <a:ext cx="9144000" cy="771408"/>
      </dsp:txXfrm>
    </dsp:sp>
    <dsp:sp modelId="{94AE8D28-99A7-4D98-81EE-84C74676C2CC}">
      <dsp:nvSpPr>
        <dsp:cNvPr id="0" name=""/>
        <dsp:cNvSpPr/>
      </dsp:nvSpPr>
      <dsp:spPr>
        <a:xfrm rot="10800000">
          <a:off x="0" y="2291808"/>
          <a:ext cx="9144000" cy="77140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Органы государственного (муниципального) финансового контроля</a:t>
          </a:r>
          <a:endParaRPr lang="ru-RU" sz="1700" kern="1200" dirty="0"/>
        </a:p>
      </dsp:txBody>
      <dsp:txXfrm rot="10800000">
        <a:off x="0" y="2291808"/>
        <a:ext cx="9144000" cy="771408"/>
      </dsp:txXfrm>
    </dsp:sp>
    <dsp:sp modelId="{735EBAC9-CE48-4F43-9384-9C149D4C22E3}">
      <dsp:nvSpPr>
        <dsp:cNvPr id="0" name=""/>
        <dsp:cNvSpPr/>
      </dsp:nvSpPr>
      <dsp:spPr>
        <a:xfrm rot="10800000">
          <a:off x="0" y="1527923"/>
          <a:ext cx="9144000" cy="771408"/>
        </a:xfrm>
        <a:prstGeom prst="upArrowCallou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Исполнительно-распорядительные органы муниципальных образований</a:t>
          </a:r>
          <a:endParaRPr lang="ru-RU" sz="1700" kern="1200" dirty="0"/>
        </a:p>
      </dsp:txBody>
      <dsp:txXfrm rot="10800000">
        <a:off x="0" y="1527923"/>
        <a:ext cx="9144000" cy="771408"/>
      </dsp:txXfrm>
    </dsp:sp>
    <dsp:sp modelId="{519A0354-47B8-4552-86C0-B31A02FA5700}">
      <dsp:nvSpPr>
        <dsp:cNvPr id="0" name=""/>
        <dsp:cNvSpPr/>
      </dsp:nvSpPr>
      <dsp:spPr>
        <a:xfrm rot="10800000">
          <a:off x="0" y="764038"/>
          <a:ext cx="9144000" cy="771408"/>
        </a:xfrm>
        <a:prstGeom prst="upArrowCallou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Представительные органы местного самоуправления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0" y="764038"/>
        <a:ext cx="9144000" cy="771408"/>
      </dsp:txXfrm>
    </dsp:sp>
    <dsp:sp modelId="{6677037A-3EEE-49FF-9E40-457671EB1645}">
      <dsp:nvSpPr>
        <dsp:cNvPr id="0" name=""/>
        <dsp:cNvSpPr/>
      </dsp:nvSpPr>
      <dsp:spPr>
        <a:xfrm rot="10800000">
          <a:off x="0" y="153"/>
          <a:ext cx="9144000" cy="771408"/>
        </a:xfrm>
        <a:prstGeom prst="upArrowCallou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Глава муниципального образования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10800000">
        <a:off x="0" y="153"/>
        <a:ext cx="9144000" cy="7714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B38CD5-4442-4E95-A64A-07863C2C40E9}">
      <dsp:nvSpPr>
        <dsp:cNvPr id="0" name=""/>
        <dsp:cNvSpPr/>
      </dsp:nvSpPr>
      <dsp:spPr>
        <a:xfrm>
          <a:off x="3665482" y="1889685"/>
          <a:ext cx="1450245" cy="1450245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3">
                  <a:lumMod val="50000"/>
                </a:schemeClr>
              </a:solidFill>
            </a:rPr>
            <a:t>Бюджет</a:t>
          </a:r>
          <a:endParaRPr lang="ru-RU" sz="2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65482" y="1889685"/>
        <a:ext cx="1450245" cy="1450245"/>
      </dsp:txXfrm>
    </dsp:sp>
    <dsp:sp modelId="{BA870FEA-C189-43AB-8C15-3A0B38221266}">
      <dsp:nvSpPr>
        <dsp:cNvPr id="0" name=""/>
        <dsp:cNvSpPr/>
      </dsp:nvSpPr>
      <dsp:spPr>
        <a:xfrm rot="16200000">
          <a:off x="4172038" y="1656199"/>
          <a:ext cx="437132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437132" y="1491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16200000">
        <a:off x="4379676" y="1660190"/>
        <a:ext cx="21856" cy="21856"/>
      </dsp:txXfrm>
    </dsp:sp>
    <dsp:sp modelId="{CBFAFCE3-A863-4ED5-BECA-AFAAC2F42376}">
      <dsp:nvSpPr>
        <dsp:cNvPr id="0" name=""/>
        <dsp:cNvSpPr/>
      </dsp:nvSpPr>
      <dsp:spPr>
        <a:xfrm>
          <a:off x="3020572" y="2306"/>
          <a:ext cx="2740065" cy="14502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Составление проекта бюджета очередного года</a:t>
          </a:r>
          <a:endParaRPr lang="ru-RU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20572" y="2306"/>
        <a:ext cx="2740065" cy="1450245"/>
      </dsp:txXfrm>
    </dsp:sp>
    <dsp:sp modelId="{2D26211C-AB03-488E-831D-0D332A396FA4}">
      <dsp:nvSpPr>
        <dsp:cNvPr id="0" name=""/>
        <dsp:cNvSpPr/>
      </dsp:nvSpPr>
      <dsp:spPr>
        <a:xfrm rot="20759868">
          <a:off x="5087488" y="2369935"/>
          <a:ext cx="450522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450522" y="1491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20759868">
        <a:off x="5301487" y="2373591"/>
        <a:ext cx="22526" cy="22526"/>
      </dsp:txXfrm>
    </dsp:sp>
    <dsp:sp modelId="{A51FF99B-BBB8-419E-B8D7-7EF0BA520577}">
      <dsp:nvSpPr>
        <dsp:cNvPr id="0" name=""/>
        <dsp:cNvSpPr/>
      </dsp:nvSpPr>
      <dsp:spPr>
        <a:xfrm>
          <a:off x="5400605" y="1296139"/>
          <a:ext cx="2740384" cy="14502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Рассмотрение проекта бюджета очередного года</a:t>
          </a:r>
          <a:endParaRPr lang="ru-RU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400605" y="1296139"/>
        <a:ext cx="2740384" cy="1450245"/>
      </dsp:txXfrm>
    </dsp:sp>
    <dsp:sp modelId="{60082FC1-C30C-4F86-A0B4-43EB060E4B31}">
      <dsp:nvSpPr>
        <dsp:cNvPr id="0" name=""/>
        <dsp:cNvSpPr/>
      </dsp:nvSpPr>
      <dsp:spPr>
        <a:xfrm rot="2046643">
          <a:off x="4909084" y="3273460"/>
          <a:ext cx="951959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951959" y="1491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2046643">
        <a:off x="5361265" y="3264580"/>
        <a:ext cx="47597" cy="47597"/>
      </dsp:txXfrm>
    </dsp:sp>
    <dsp:sp modelId="{FD5BDE8D-C8A5-4C34-A251-13C5F0E17B3A}">
      <dsp:nvSpPr>
        <dsp:cNvPr id="0" name=""/>
        <dsp:cNvSpPr/>
      </dsp:nvSpPr>
      <dsp:spPr>
        <a:xfrm>
          <a:off x="5328593" y="3384380"/>
          <a:ext cx="2537553" cy="14502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Утверждение бюджета очередного года</a:t>
          </a:r>
          <a:endParaRPr lang="ru-RU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328593" y="3384380"/>
        <a:ext cx="2537553" cy="1450245"/>
      </dsp:txXfrm>
    </dsp:sp>
    <dsp:sp modelId="{77487994-FEE6-4FB3-938A-85474ACCFC92}">
      <dsp:nvSpPr>
        <dsp:cNvPr id="0" name=""/>
        <dsp:cNvSpPr/>
      </dsp:nvSpPr>
      <dsp:spPr>
        <a:xfrm rot="8152898">
          <a:off x="3438917" y="3279380"/>
          <a:ext cx="501913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501913" y="1491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8152898">
        <a:off x="3677326" y="3281751"/>
        <a:ext cx="25095" cy="25095"/>
      </dsp:txXfrm>
    </dsp:sp>
    <dsp:sp modelId="{68EF27E3-DA61-4751-9807-E76A0E194565}">
      <dsp:nvSpPr>
        <dsp:cNvPr id="0" name=""/>
        <dsp:cNvSpPr/>
      </dsp:nvSpPr>
      <dsp:spPr>
        <a:xfrm>
          <a:off x="1440158" y="3384387"/>
          <a:ext cx="2818045" cy="14502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Исполнение бюджета в текущем году</a:t>
          </a:r>
          <a:endParaRPr lang="ru-RU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440158" y="3384387"/>
        <a:ext cx="2818045" cy="1450245"/>
      </dsp:txXfrm>
    </dsp:sp>
    <dsp:sp modelId="{DD7502BD-9290-4F13-945C-FFD88BA65364}">
      <dsp:nvSpPr>
        <dsp:cNvPr id="0" name=""/>
        <dsp:cNvSpPr/>
      </dsp:nvSpPr>
      <dsp:spPr>
        <a:xfrm rot="11590366">
          <a:off x="2813360" y="2334050"/>
          <a:ext cx="882816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882816" y="14919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50000"/>
              </a:schemeClr>
            </a:solidFill>
          </a:endParaRPr>
        </a:p>
      </dsp:txBody>
      <dsp:txXfrm rot="11590366">
        <a:off x="3232698" y="2326899"/>
        <a:ext cx="44140" cy="44140"/>
      </dsp:txXfrm>
    </dsp:sp>
    <dsp:sp modelId="{D3030508-4FF0-41CF-90D3-083BB8090193}">
      <dsp:nvSpPr>
        <dsp:cNvPr id="0" name=""/>
        <dsp:cNvSpPr/>
      </dsp:nvSpPr>
      <dsp:spPr>
        <a:xfrm>
          <a:off x="144020" y="1224140"/>
          <a:ext cx="2805877" cy="145024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300" kern="12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rPr>
            <a:t>Формирование отчета об исполнении бюджета предыдущего года</a:t>
          </a:r>
          <a:endParaRPr lang="ru-RU" sz="13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44020" y="1224140"/>
        <a:ext cx="2805877" cy="14502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DB2B22-1EC9-490C-8C17-EF8A272222A6}">
      <dsp:nvSpPr>
        <dsp:cNvPr id="0" name=""/>
        <dsp:cNvSpPr/>
      </dsp:nvSpPr>
      <dsp:spPr>
        <a:xfrm>
          <a:off x="6017781" y="2515691"/>
          <a:ext cx="544587" cy="452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84"/>
              </a:lnTo>
              <a:lnTo>
                <a:pt x="544587" y="325484"/>
              </a:lnTo>
              <a:lnTo>
                <a:pt x="544587" y="45290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F33AD-CA3E-4A70-9273-1FADBEBD8672}">
      <dsp:nvSpPr>
        <dsp:cNvPr id="0" name=""/>
        <dsp:cNvSpPr/>
      </dsp:nvSpPr>
      <dsp:spPr>
        <a:xfrm>
          <a:off x="4213818" y="926279"/>
          <a:ext cx="1803962" cy="40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602"/>
              </a:lnTo>
              <a:lnTo>
                <a:pt x="1803962" y="272602"/>
              </a:lnTo>
              <a:lnTo>
                <a:pt x="1803962" y="4000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5F457-3FF6-49FE-BC9C-81A9CA407421}">
      <dsp:nvSpPr>
        <dsp:cNvPr id="0" name=""/>
        <dsp:cNvSpPr/>
      </dsp:nvSpPr>
      <dsp:spPr>
        <a:xfrm>
          <a:off x="2306981" y="2564383"/>
          <a:ext cx="1182532" cy="50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43"/>
              </a:lnTo>
              <a:lnTo>
                <a:pt x="1182532" y="380143"/>
              </a:lnTo>
              <a:lnTo>
                <a:pt x="1182532" y="507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A00BB-C8D1-47DB-87E1-F28B26534216}">
      <dsp:nvSpPr>
        <dsp:cNvPr id="0" name=""/>
        <dsp:cNvSpPr/>
      </dsp:nvSpPr>
      <dsp:spPr>
        <a:xfrm>
          <a:off x="1097262" y="2564383"/>
          <a:ext cx="1209718" cy="400020"/>
        </a:xfrm>
        <a:custGeom>
          <a:avLst/>
          <a:gdLst/>
          <a:ahLst/>
          <a:cxnLst/>
          <a:rect l="0" t="0" r="0" b="0"/>
          <a:pathLst>
            <a:path>
              <a:moveTo>
                <a:pt x="1209718" y="0"/>
              </a:moveTo>
              <a:lnTo>
                <a:pt x="1209718" y="272602"/>
              </a:lnTo>
              <a:lnTo>
                <a:pt x="0" y="272602"/>
              </a:lnTo>
              <a:lnTo>
                <a:pt x="0" y="4000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2BF2C-26F0-428C-9C06-1EC96F2B12E5}">
      <dsp:nvSpPr>
        <dsp:cNvPr id="0" name=""/>
        <dsp:cNvSpPr/>
      </dsp:nvSpPr>
      <dsp:spPr>
        <a:xfrm>
          <a:off x="2306981" y="926279"/>
          <a:ext cx="1906837" cy="400020"/>
        </a:xfrm>
        <a:custGeom>
          <a:avLst/>
          <a:gdLst/>
          <a:ahLst/>
          <a:cxnLst/>
          <a:rect l="0" t="0" r="0" b="0"/>
          <a:pathLst>
            <a:path>
              <a:moveTo>
                <a:pt x="1906837" y="0"/>
              </a:moveTo>
              <a:lnTo>
                <a:pt x="1906837" y="272602"/>
              </a:lnTo>
              <a:lnTo>
                <a:pt x="0" y="272602"/>
              </a:lnTo>
              <a:lnTo>
                <a:pt x="0" y="4000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2E9606-9B0B-46E6-802F-ADE662DD4A6A}">
      <dsp:nvSpPr>
        <dsp:cNvPr id="0" name=""/>
        <dsp:cNvSpPr/>
      </dsp:nvSpPr>
      <dsp:spPr>
        <a:xfrm>
          <a:off x="156690" y="52882"/>
          <a:ext cx="8114257" cy="873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D1E72-5225-43A2-989A-90628658A582}">
      <dsp:nvSpPr>
        <dsp:cNvPr id="0" name=""/>
        <dsp:cNvSpPr/>
      </dsp:nvSpPr>
      <dsp:spPr>
        <a:xfrm>
          <a:off x="309515" y="198066"/>
          <a:ext cx="8114257" cy="87339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ПОСТУПЛЕНИЯ, ФОРМИРУЮЩИЕ ДОХОДНУЮ ЧАСТЬ РАЙОННОГО БЮДЖЕТА</a:t>
          </a:r>
          <a:endParaRPr lang="ru-RU" sz="1600" b="1" i="0" kern="1200" dirty="0"/>
        </a:p>
      </dsp:txBody>
      <dsp:txXfrm>
        <a:off x="309515" y="198066"/>
        <a:ext cx="8114257" cy="873397"/>
      </dsp:txXfrm>
    </dsp:sp>
    <dsp:sp modelId="{DF242FCC-FBF3-4F78-9F21-4E87829DDE13}">
      <dsp:nvSpPr>
        <dsp:cNvPr id="0" name=""/>
        <dsp:cNvSpPr/>
      </dsp:nvSpPr>
      <dsp:spPr>
        <a:xfrm>
          <a:off x="1220839" y="1326299"/>
          <a:ext cx="2172282" cy="1238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6294D8-95FE-4742-ADD2-E3563AF2496E}">
      <dsp:nvSpPr>
        <dsp:cNvPr id="0" name=""/>
        <dsp:cNvSpPr/>
      </dsp:nvSpPr>
      <dsp:spPr>
        <a:xfrm>
          <a:off x="1373664" y="1471483"/>
          <a:ext cx="2172282" cy="12380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НАЛОГОВЫЕ И НЕНАЛОГОВЫЕ ДОХОДЫ</a:t>
          </a:r>
          <a:endParaRPr lang="ru-RU" sz="1400" b="1" kern="1200" dirty="0"/>
        </a:p>
      </dsp:txBody>
      <dsp:txXfrm>
        <a:off x="1373664" y="1471483"/>
        <a:ext cx="2172282" cy="1238083"/>
      </dsp:txXfrm>
    </dsp:sp>
    <dsp:sp modelId="{91B754A4-D9EE-4470-B7B8-07962CED4004}">
      <dsp:nvSpPr>
        <dsp:cNvPr id="0" name=""/>
        <dsp:cNvSpPr/>
      </dsp:nvSpPr>
      <dsp:spPr>
        <a:xfrm>
          <a:off x="1163" y="2964403"/>
          <a:ext cx="2192199" cy="3394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33571-B04A-489B-83FB-EA0EB5E69845}">
      <dsp:nvSpPr>
        <dsp:cNvPr id="0" name=""/>
        <dsp:cNvSpPr/>
      </dsp:nvSpPr>
      <dsp:spPr>
        <a:xfrm>
          <a:off x="153988" y="3109587"/>
          <a:ext cx="2192199" cy="33940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НДФЛ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Акцизы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Налоги на совокупный доход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Госпошлина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53988" y="3109587"/>
        <a:ext cx="2192199" cy="3394081"/>
      </dsp:txXfrm>
    </dsp:sp>
    <dsp:sp modelId="{3C167457-EF6C-49A7-8FBC-29B909CF2D32}">
      <dsp:nvSpPr>
        <dsp:cNvPr id="0" name=""/>
        <dsp:cNvSpPr/>
      </dsp:nvSpPr>
      <dsp:spPr>
        <a:xfrm>
          <a:off x="2432621" y="3071945"/>
          <a:ext cx="2113785" cy="3430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E4825C-1129-4DEC-9928-2E1192A66566}">
      <dsp:nvSpPr>
        <dsp:cNvPr id="0" name=""/>
        <dsp:cNvSpPr/>
      </dsp:nvSpPr>
      <dsp:spPr>
        <a:xfrm>
          <a:off x="2585446" y="3217129"/>
          <a:ext cx="2113785" cy="3430319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Доходы от использования имущества находящегося в государственной и  муниципальной собственности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Платежи при пользовании природными ресурсами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Доходы от оказания платных услуг и компенсации затрат государства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Доходы от продажи материальных и нематериальных активов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Штрафы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85446" y="3217129"/>
        <a:ext cx="2113785" cy="3430319"/>
      </dsp:txXfrm>
    </dsp:sp>
    <dsp:sp modelId="{73E1B780-332E-4EED-B869-85B69D44651F}">
      <dsp:nvSpPr>
        <dsp:cNvPr id="0" name=""/>
        <dsp:cNvSpPr/>
      </dsp:nvSpPr>
      <dsp:spPr>
        <a:xfrm>
          <a:off x="4828764" y="1326299"/>
          <a:ext cx="2378033" cy="118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462D1-8277-4535-8F5D-C7D619AB2CBE}">
      <dsp:nvSpPr>
        <dsp:cNvPr id="0" name=""/>
        <dsp:cNvSpPr/>
      </dsp:nvSpPr>
      <dsp:spPr>
        <a:xfrm>
          <a:off x="4981590" y="1471483"/>
          <a:ext cx="2378033" cy="118939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БЕЗВОЗМЕЗДНЫЕ ПОСТУПЛЕНИЯ</a:t>
          </a:r>
          <a:endParaRPr lang="ru-RU" sz="1400" b="1" kern="1200" dirty="0"/>
        </a:p>
      </dsp:txBody>
      <dsp:txXfrm>
        <a:off x="4981590" y="1471483"/>
        <a:ext cx="2378033" cy="1189392"/>
      </dsp:txXfrm>
    </dsp:sp>
    <dsp:sp modelId="{080EB1F9-5C6F-46E0-8F46-64A8ADD7E297}">
      <dsp:nvSpPr>
        <dsp:cNvPr id="0" name=""/>
        <dsp:cNvSpPr/>
      </dsp:nvSpPr>
      <dsp:spPr>
        <a:xfrm>
          <a:off x="5463036" y="2968594"/>
          <a:ext cx="2198663" cy="3555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EFA19-9A73-4872-9172-035F6F8C1F74}">
      <dsp:nvSpPr>
        <dsp:cNvPr id="0" name=""/>
        <dsp:cNvSpPr/>
      </dsp:nvSpPr>
      <dsp:spPr>
        <a:xfrm>
          <a:off x="5615862" y="3113778"/>
          <a:ext cx="2198663" cy="3555581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Дотации</a:t>
          </a: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Субсидии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Субвенции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межбюджетные трансферты </a:t>
          </a:r>
          <a:endParaRPr lang="ru-RU" sz="1400" kern="1200" dirty="0" smtClean="0"/>
        </a:p>
      </dsp:txBody>
      <dsp:txXfrm>
        <a:off x="5615862" y="3113778"/>
        <a:ext cx="2198663" cy="35555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152BD-C585-46D1-9627-9DE33B8B880B}">
      <dsp:nvSpPr>
        <dsp:cNvPr id="0" name=""/>
        <dsp:cNvSpPr/>
      </dsp:nvSpPr>
      <dsp:spPr>
        <a:xfrm>
          <a:off x="0" y="43578"/>
          <a:ext cx="8229599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содержание органов местного самоуправления – 50 181 149,62 рублей на 2024 год, 47 170 073,52 рублей на 2025 год и 37 087 781,24  рублей в 2025 году.</a:t>
          </a:r>
          <a:endParaRPr lang="ru-RU" sz="2100" kern="1200" dirty="0"/>
        </a:p>
      </dsp:txBody>
      <dsp:txXfrm>
        <a:off x="0" y="43578"/>
        <a:ext cx="8229599" cy="1479574"/>
      </dsp:txXfrm>
    </dsp:sp>
    <dsp:sp modelId="{6BECF1C4-3DD8-4508-835D-544CCB38F069}">
      <dsp:nvSpPr>
        <dsp:cNvPr id="0" name=""/>
        <dsp:cNvSpPr/>
      </dsp:nvSpPr>
      <dsp:spPr>
        <a:xfrm>
          <a:off x="0" y="1523153"/>
          <a:ext cx="8229599" cy="73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обеспечение деятельности центра финансового и  хозяйственного обеспечения – 20 411 500  рублей на 2024 год, 20 411 500,00 рублей на 2025 год, 20 411 500,00 рублей на 2026 год</a:t>
          </a:r>
          <a:endParaRPr lang="ru-RU" sz="1600" kern="1200" dirty="0"/>
        </a:p>
      </dsp:txBody>
      <dsp:txXfrm>
        <a:off x="0" y="1523153"/>
        <a:ext cx="8229599" cy="738989"/>
      </dsp:txXfrm>
    </dsp:sp>
    <dsp:sp modelId="{33A25798-7476-4F89-B22F-1B911E248242}">
      <dsp:nvSpPr>
        <dsp:cNvPr id="0" name=""/>
        <dsp:cNvSpPr/>
      </dsp:nvSpPr>
      <dsp:spPr>
        <a:xfrm>
          <a:off x="0" y="2262143"/>
          <a:ext cx="8229599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резервного фонда Администрации Большереченского муниципального района на 2024 год  в объеме 150 000,00 рублей, на 2025 год 150 000,00 рублей на  2026 год 150 000,00 рублей.</a:t>
          </a:r>
          <a:endParaRPr lang="ru-RU" sz="2100" kern="1200" dirty="0"/>
        </a:p>
      </dsp:txBody>
      <dsp:txXfrm>
        <a:off x="0" y="2262143"/>
        <a:ext cx="8229599" cy="1479574"/>
      </dsp:txXfrm>
    </dsp:sp>
    <dsp:sp modelId="{D8302465-C86C-4F9D-8EE1-6F46AB7AFA69}">
      <dsp:nvSpPr>
        <dsp:cNvPr id="0" name=""/>
        <dsp:cNvSpPr/>
      </dsp:nvSpPr>
      <dsp:spPr>
        <a:xfrm>
          <a:off x="0" y="3741717"/>
          <a:ext cx="8229599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3741717"/>
        <a:ext cx="8229599" cy="3477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CF1CBF-0B4C-49B6-9AC1-6554FD839C56}">
      <dsp:nvSpPr>
        <dsp:cNvPr id="0" name=""/>
        <dsp:cNvSpPr/>
      </dsp:nvSpPr>
      <dsp:spPr>
        <a:xfrm>
          <a:off x="0" y="256312"/>
          <a:ext cx="81533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обеспечение населенных пунктов поселений района первичными средствами пожаротушения в сумме 370 000,00 на 2024 год, 370 000,00 рублей на 2025 год и на 2026 год 370 000,00 рублей</a:t>
          </a:r>
          <a:endParaRPr lang="ru-RU" sz="2100" kern="1200" dirty="0"/>
        </a:p>
      </dsp:txBody>
      <dsp:txXfrm>
        <a:off x="0" y="256312"/>
        <a:ext cx="8153399" cy="1154789"/>
      </dsp:txXfrm>
    </dsp:sp>
    <dsp:sp modelId="{735FE259-EC4E-47D8-8379-5A9630B39DFB}">
      <dsp:nvSpPr>
        <dsp:cNvPr id="0" name=""/>
        <dsp:cNvSpPr/>
      </dsp:nvSpPr>
      <dsp:spPr>
        <a:xfrm>
          <a:off x="0" y="1411102"/>
          <a:ext cx="8153399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обеспечение деятельности муниципального штаба по взаимодействию и координации деятельности народных дружин по 160 000,00 рублей</a:t>
          </a:r>
          <a:endParaRPr lang="ru-RU" sz="1600" kern="1200" dirty="0"/>
        </a:p>
      </dsp:txBody>
      <dsp:txXfrm>
        <a:off x="0" y="1411102"/>
        <a:ext cx="8153399" cy="499904"/>
      </dsp:txXfrm>
    </dsp:sp>
    <dsp:sp modelId="{330F973F-0169-4F83-B923-19286C6184C6}">
      <dsp:nvSpPr>
        <dsp:cNvPr id="0" name=""/>
        <dsp:cNvSpPr/>
      </dsp:nvSpPr>
      <dsp:spPr>
        <a:xfrm>
          <a:off x="0" y="1911007"/>
          <a:ext cx="8153399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профилактику правонарушений и наркомании, терроризма и экстремизма, а так же снижение рисков и смягчение последствий по 5 000,00 рублей</a:t>
          </a:r>
          <a:endParaRPr lang="ru-RU" sz="2100" kern="1200" dirty="0"/>
        </a:p>
      </dsp:txBody>
      <dsp:txXfrm>
        <a:off x="0" y="1911007"/>
        <a:ext cx="8153399" cy="1154789"/>
      </dsp:txXfrm>
    </dsp:sp>
    <dsp:sp modelId="{3C413614-398D-4E4D-9DA4-7976581BF762}">
      <dsp:nvSpPr>
        <dsp:cNvPr id="0" name=""/>
        <dsp:cNvSpPr/>
      </dsp:nvSpPr>
      <dsp:spPr>
        <a:xfrm>
          <a:off x="0" y="3065797"/>
          <a:ext cx="8153399" cy="117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оказание помощи в восстановлении утраченных документов неработающим и не имеющим постоянного источника доходов гражданам, освободившимся из мест лишения свободы и осужденным к наказаниям, не связанным с изоляцией от общества, а также гражданам без определенного места жительства, с целью дальнейшего трудоустройства таких граждан по 20 000,00 рублей</a:t>
          </a:r>
          <a:endParaRPr lang="ru-RU" sz="1600" kern="1200" dirty="0"/>
        </a:p>
      </dsp:txBody>
      <dsp:txXfrm>
        <a:off x="0" y="3065797"/>
        <a:ext cx="8153399" cy="11736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D5530-6562-43DF-A91C-B53C13A1E736}">
      <dsp:nvSpPr>
        <dsp:cNvPr id="0" name=""/>
        <dsp:cNvSpPr/>
      </dsp:nvSpPr>
      <dsp:spPr>
        <a:xfrm>
          <a:off x="0" y="185460"/>
          <a:ext cx="8153399" cy="18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оформление кадастровой документации и разработка документов территориального планирования, внесение изменений в правила землепользования и застройки муниципальных образований Большереченского муниципального района Омской области с учетом внесения сведений в Единый государственный реестр недвижимости о границах территориальных зон, выполнение кадастровых работ по межеванию земельных участков и постановка на кадастровый учет</a:t>
          </a:r>
          <a:r>
            <a:rPr lang="ru-RU" sz="1600" i="1" kern="1200" dirty="0" smtClean="0"/>
            <a:t> – </a:t>
          </a:r>
          <a:r>
            <a:rPr lang="ru-RU" sz="1600" kern="1200" dirty="0" smtClean="0"/>
            <a:t>500 000,00 рублей в 2024 году, 1 200 000,00 рублей в 2025 и 2026 годах. </a:t>
          </a:r>
          <a:endParaRPr lang="ru-RU" sz="1600" kern="1200" dirty="0"/>
        </a:p>
      </dsp:txBody>
      <dsp:txXfrm>
        <a:off x="0" y="185460"/>
        <a:ext cx="8153399" cy="1872000"/>
      </dsp:txXfrm>
    </dsp:sp>
    <dsp:sp modelId="{70E0D574-0A9E-4427-9449-71EF1F488CFA}">
      <dsp:nvSpPr>
        <dsp:cNvPr id="0" name=""/>
        <dsp:cNvSpPr/>
      </dsp:nvSpPr>
      <dsp:spPr>
        <a:xfrm>
          <a:off x="0" y="2057460"/>
          <a:ext cx="81533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Предоставление муниципальных грантов субъектам малого предпринимательства на 2024 год – 100 000,00  на плановый период 2025 и 206 годы</a:t>
          </a:r>
          <a:endParaRPr lang="ru-RU" sz="1200" kern="1200" dirty="0"/>
        </a:p>
      </dsp:txBody>
      <dsp:txXfrm>
        <a:off x="0" y="2057460"/>
        <a:ext cx="8153399" cy="380880"/>
      </dsp:txXfrm>
    </dsp:sp>
    <dsp:sp modelId="{84B61A05-7708-4FEB-8C29-040D701D63B7}">
      <dsp:nvSpPr>
        <dsp:cNvPr id="0" name=""/>
        <dsp:cNvSpPr/>
      </dsp:nvSpPr>
      <dsp:spPr>
        <a:xfrm>
          <a:off x="0" y="2438340"/>
          <a:ext cx="8153399" cy="18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Дорожный фонд муниципального района составит в 2024 году 4 361 870,00 рублей, в  2025 году - 4 462 430,00 рублей, в 2026 году - 6 018 120,00 рублей</a:t>
          </a:r>
          <a:endParaRPr lang="ru-RU" sz="1600" kern="1200" dirty="0"/>
        </a:p>
      </dsp:txBody>
      <dsp:txXfrm>
        <a:off x="0" y="2438340"/>
        <a:ext cx="8153399" cy="1872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96878-B86E-4240-AD92-918C025C9038}">
      <dsp:nvSpPr>
        <dsp:cNvPr id="0" name=""/>
        <dsp:cNvSpPr/>
      </dsp:nvSpPr>
      <dsp:spPr>
        <a:xfrm>
          <a:off x="0" y="73821"/>
          <a:ext cx="8363272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межбюджетных трансфертов бюджетам поселений на организацию в границах поселения водоснабжения населения –2 000 000,00 рублей</a:t>
          </a:r>
          <a:endParaRPr lang="ru-RU" sz="2400" kern="1200" dirty="0"/>
        </a:p>
      </dsp:txBody>
      <dsp:txXfrm>
        <a:off x="0" y="73821"/>
        <a:ext cx="8363272" cy="1319759"/>
      </dsp:txXfrm>
    </dsp:sp>
    <dsp:sp modelId="{31D5C797-08F7-461E-8472-9E60F6D9C10C}">
      <dsp:nvSpPr>
        <dsp:cNvPr id="0" name=""/>
        <dsp:cNvSpPr/>
      </dsp:nvSpPr>
      <dsp:spPr>
        <a:xfrm>
          <a:off x="0" y="1393581"/>
          <a:ext cx="8363272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создание нормативного запаса топлива на </a:t>
          </a:r>
          <a:r>
            <a:rPr lang="ru-RU" sz="1900" kern="1200" dirty="0" err="1" smtClean="0"/>
            <a:t>теплоисточниках</a:t>
          </a:r>
          <a:r>
            <a:rPr lang="ru-RU" sz="1900" kern="1200" dirty="0" smtClean="0"/>
            <a:t> – 2 600 000,00 рублей, из них 600 00,00 рублей за счет средств Большереченского городского поселения;</a:t>
          </a:r>
          <a:endParaRPr lang="ru-RU" sz="1900" kern="1200" dirty="0"/>
        </a:p>
      </dsp:txBody>
      <dsp:txXfrm>
        <a:off x="0" y="1393581"/>
        <a:ext cx="8363272" cy="869400"/>
      </dsp:txXfrm>
    </dsp:sp>
    <dsp:sp modelId="{578CB367-E256-4483-B4F4-04E482671DE6}">
      <dsp:nvSpPr>
        <dsp:cNvPr id="0" name=""/>
        <dsp:cNvSpPr/>
      </dsp:nvSpPr>
      <dsp:spPr>
        <a:xfrm>
          <a:off x="0" y="2262981"/>
          <a:ext cx="8363272" cy="1319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реконструкция объектов теплоснабжения – 180 000,00 рублей</a:t>
          </a:r>
          <a:endParaRPr lang="ru-RU" sz="2400" kern="1200" dirty="0"/>
        </a:p>
      </dsp:txBody>
      <dsp:txXfrm>
        <a:off x="0" y="2262981"/>
        <a:ext cx="8363272" cy="1319759"/>
      </dsp:txXfrm>
    </dsp:sp>
    <dsp:sp modelId="{B7AB71F3-81CC-4C2A-9151-6EF8F19D8C15}">
      <dsp:nvSpPr>
        <dsp:cNvPr id="0" name=""/>
        <dsp:cNvSpPr/>
      </dsp:nvSpPr>
      <dsp:spPr>
        <a:xfrm>
          <a:off x="0" y="3545761"/>
          <a:ext cx="8363272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53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расходы на строительство межпоселкового водопровода р.п. Большеречье – микрорайон «Южный Форпост» - с. Шипицыно в размере 81 274 353,39  рублей в 2024 году.</a:t>
          </a:r>
          <a:endParaRPr lang="ru-RU" sz="1900" kern="1200" dirty="0"/>
        </a:p>
      </dsp:txBody>
      <dsp:txXfrm>
        <a:off x="0" y="3545761"/>
        <a:ext cx="8363272" cy="869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52A32-190B-4589-9828-DED7E4B5BCB6}">
      <dsp:nvSpPr>
        <dsp:cNvPr id="0" name=""/>
        <dsp:cNvSpPr/>
      </dsp:nvSpPr>
      <dsp:spPr>
        <a:xfrm>
          <a:off x="0" y="70349"/>
          <a:ext cx="8153399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Расходы на заработную плату, общий фонд оплаты труда составляет 438 826 833,39  рублей на 2024 год</a:t>
          </a:r>
          <a:endParaRPr lang="ru-RU" sz="3000" kern="1200" dirty="0"/>
        </a:p>
      </dsp:txBody>
      <dsp:txXfrm>
        <a:off x="0" y="70349"/>
        <a:ext cx="8153399" cy="1649700"/>
      </dsp:txXfrm>
    </dsp:sp>
    <dsp:sp modelId="{F50CB6A5-79F4-4B0F-A727-5718ED7EB466}">
      <dsp:nvSpPr>
        <dsp:cNvPr id="0" name=""/>
        <dsp:cNvSpPr/>
      </dsp:nvSpPr>
      <dsp:spPr>
        <a:xfrm>
          <a:off x="0" y="1720050"/>
          <a:ext cx="8153399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/>
            <a:t>Расходы на питание воспитанников образовательных учреждений составят 29 120 472,0 рубля, в том числе  на  </a:t>
          </a:r>
          <a:r>
            <a:rPr lang="ru-RU" sz="2300" kern="1200" dirty="0" err="1" smtClean="0"/>
            <a:t>софинасирование</a:t>
          </a:r>
          <a:r>
            <a:rPr lang="ru-RU" sz="2300" kern="1200" dirty="0" smtClean="0"/>
            <a:t>  горячего  питания 1 475 144,00 рублей</a:t>
          </a:r>
          <a:endParaRPr lang="ru-RU" sz="2300" kern="1200" dirty="0"/>
        </a:p>
      </dsp:txBody>
      <dsp:txXfrm>
        <a:off x="0" y="1720050"/>
        <a:ext cx="8153399" cy="1055700"/>
      </dsp:txXfrm>
    </dsp:sp>
    <dsp:sp modelId="{C4F39246-D8BF-4510-ACEB-C1ADA08CCCDA}">
      <dsp:nvSpPr>
        <dsp:cNvPr id="0" name=""/>
        <dsp:cNvSpPr/>
      </dsp:nvSpPr>
      <dsp:spPr>
        <a:xfrm>
          <a:off x="0" y="2775750"/>
          <a:ext cx="8153399" cy="164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Подраздел «Молодежная политика» в 2024 году расходы составит 7 462 139,04 рублей,</a:t>
          </a:r>
          <a:endParaRPr lang="ru-RU" sz="3000" kern="1200" dirty="0"/>
        </a:p>
      </dsp:txBody>
      <dsp:txXfrm>
        <a:off x="0" y="2775750"/>
        <a:ext cx="8153399" cy="164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823A-C5BF-47F9-8C21-3AED72B54F05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C57D-3AD4-4F0A-8650-C0B824EE10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64D-E9B6-4B6A-99EC-4B918DFAFD6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9264D-E9B6-4B6A-99EC-4B918DFAFD6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1CA6-8634-4D24-8661-F9F94D0F0FFF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01EB5-2989-4A4A-B328-99A0A81063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 (6)\Fotoram.i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184576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188640"/>
            <a:ext cx="3456384" cy="158417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2420888"/>
            <a:ext cx="3600400" cy="4104456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проекту бюджета Большереченского муниципального района на 2024 год и на плановый период 2025 и 2026 годов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Динамика поступлений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неналоговых доходов в районный бюджет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766175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Динамика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безвозмездных поступлений в районный бюджет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600200"/>
          <a:ext cx="8658671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Программная структура расходов районного бюджета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2024 год и на плановый период 2025 и 2026 </a:t>
            </a:r>
            <a:r>
              <a:rPr lang="ru-RU" sz="2000" dirty="0" smtClean="0">
                <a:solidFill>
                  <a:schemeClr val="tx1"/>
                </a:solidFill>
              </a:rPr>
              <a:t>годов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(млн.руб.)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Основные статьи </a:t>
            </a:r>
            <a:r>
              <a:rPr lang="ru-RU" sz="3100" dirty="0" smtClean="0">
                <a:solidFill>
                  <a:schemeClr val="tx1"/>
                </a:solidFill>
              </a:rPr>
              <a:t>расходов </a:t>
            </a:r>
            <a:r>
              <a:rPr lang="ru-RU" sz="3100" dirty="0" smtClean="0">
                <a:solidFill>
                  <a:schemeClr val="tx1"/>
                </a:solidFill>
              </a:rPr>
              <a:t>раздела «Общегосударственные вопросы»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 </a:t>
            </a:r>
            <a:endParaRPr lang="ru-RU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8229600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906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Основные </a:t>
            </a:r>
            <a:r>
              <a:rPr lang="ru-RU" sz="2400" dirty="0" smtClean="0">
                <a:solidFill>
                  <a:schemeClr val="tx1"/>
                </a:solidFill>
              </a:rPr>
              <a:t>статьи расходов </a:t>
            </a:r>
            <a:r>
              <a:rPr lang="ru-RU" sz="2400" dirty="0" smtClean="0">
                <a:solidFill>
                  <a:schemeClr val="tx1"/>
                </a:solidFill>
              </a:rPr>
              <a:t>раздела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раздела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Национальная </a:t>
            </a:r>
            <a:r>
              <a:rPr lang="ru-RU" sz="2800" dirty="0" smtClean="0">
                <a:solidFill>
                  <a:schemeClr val="tx1"/>
                </a:solidFill>
              </a:rPr>
              <a:t>экономика»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раздела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Жилищно-коммунальное </a:t>
            </a:r>
            <a:r>
              <a:rPr lang="ru-RU" sz="2800" dirty="0" smtClean="0">
                <a:solidFill>
                  <a:schemeClr val="tx1"/>
                </a:solidFill>
              </a:rPr>
              <a:t>хозяйство»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раздела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«Образование»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</a:t>
            </a:r>
            <a:r>
              <a:rPr lang="ru-RU" sz="2800" dirty="0" smtClean="0">
                <a:solidFill>
                  <a:schemeClr val="tx1"/>
                </a:solidFill>
              </a:rPr>
              <a:t>раздела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smtClean="0">
                <a:solidFill>
                  <a:schemeClr val="tx1"/>
                </a:solidFill>
              </a:rPr>
              <a:t>Культура, </a:t>
            </a:r>
            <a:r>
              <a:rPr lang="ru-RU" sz="2800" dirty="0" smtClean="0">
                <a:solidFill>
                  <a:schemeClr val="tx1"/>
                </a:solidFill>
              </a:rPr>
              <a:t>кинематография»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27583" y="1844824"/>
          <a:ext cx="770485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</a:t>
            </a:r>
            <a:r>
              <a:rPr lang="ru-RU" sz="2800" dirty="0" smtClean="0">
                <a:solidFill>
                  <a:schemeClr val="tx1"/>
                </a:solidFill>
              </a:rPr>
              <a:t>раздела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smtClean="0">
                <a:solidFill>
                  <a:schemeClr val="tx1"/>
                </a:solidFill>
              </a:rPr>
              <a:t>Социальная </a:t>
            </a:r>
            <a:r>
              <a:rPr lang="ru-RU" sz="2800" dirty="0" smtClean="0">
                <a:solidFill>
                  <a:schemeClr val="tx1"/>
                </a:solidFill>
              </a:rPr>
              <a:t>политика» 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352928" cy="620796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Представляем </a:t>
            </a:r>
            <a:r>
              <a:rPr lang="ru-RU" sz="1800" dirty="0" smtClean="0">
                <a:solidFill>
                  <a:srgbClr val="0070C0"/>
                </a:solidFill>
              </a:rPr>
              <a:t>Вашему вниманию проект решения «</a:t>
            </a:r>
            <a:r>
              <a:rPr lang="ru-RU" sz="1800" b="1" dirty="0" smtClean="0">
                <a:solidFill>
                  <a:srgbClr val="0070C0"/>
                </a:solidFill>
              </a:rPr>
              <a:t>О бюджете муниципального района на 2024 год и на плановый период 2025 и 2026 годов</a:t>
            </a:r>
            <a:r>
              <a:rPr lang="ru-RU" sz="1800" dirty="0" smtClean="0">
                <a:solidFill>
                  <a:srgbClr val="0070C0"/>
                </a:solidFill>
              </a:rPr>
              <a:t>». Одной из ключевых задач является обеспечение открытости и прозрачности общественных финансов. Жители Большереченского муниципального района, и как налогоплательщики, и как потребители общественных благ должны быть уверены в том, что передаваемые ими в распоряжение районного бюджета средства используются прозрачно и эффективно, приносят конкретные результаты, как для общества в целом, так и для каждой семьи. На официальном  сайте Большереченского муниципального района в разделе Бюджет  можно ознакомиться с показателями районного бюджета, итогами его исполнения, а также получить другую важную </a:t>
            </a:r>
            <a:r>
              <a:rPr lang="ru-RU" sz="2000" dirty="0" smtClean="0">
                <a:solidFill>
                  <a:srgbClr val="0070C0"/>
                </a:solidFill>
              </a:rPr>
              <a:t>информацию.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Основные статьи расходов раздела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Физическая культура и </a:t>
            </a:r>
            <a:r>
              <a:rPr lang="ru-RU" sz="2800" dirty="0" smtClean="0">
                <a:solidFill>
                  <a:schemeClr val="tx1"/>
                </a:solidFill>
              </a:rPr>
              <a:t>спорт»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Межбюджетные </a:t>
            </a:r>
            <a:r>
              <a:rPr lang="ru-RU" sz="3100" dirty="0" smtClean="0">
                <a:solidFill>
                  <a:schemeClr val="tx1"/>
                </a:solidFill>
              </a:rPr>
              <a:t>трансферты общего характера бюджетам бюджетной системы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2276872"/>
          <a:ext cx="7931224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Основные параметры районного бюджета на 2023 год и на плановый период 2024 и  2025 годов , тыс.руб.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" y="0"/>
          <a:ext cx="9252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85921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 </a:t>
            </a:r>
            <a:r>
              <a:rPr lang="x-none" sz="2200" b="1" smtClean="0">
                <a:solidFill>
                  <a:schemeClr val="tx1"/>
                </a:solidFill>
              </a:rPr>
              <a:t>ОСНОВНЫЕ НАПРАВЛЕНИЯ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x-none" sz="2200" b="1" smtClean="0">
                <a:solidFill>
                  <a:schemeClr val="tx1"/>
                </a:solidFill>
              </a:rPr>
              <a:t>бюджетной и налоговой политики Большереченского муниципального района на 202</a:t>
            </a:r>
            <a:r>
              <a:rPr lang="ru-RU" sz="2200" b="1" dirty="0" smtClean="0">
                <a:solidFill>
                  <a:schemeClr val="tx1"/>
                </a:solidFill>
              </a:rPr>
              <a:t>4</a:t>
            </a:r>
            <a:r>
              <a:rPr lang="x-none" sz="2200" b="1" smtClean="0">
                <a:solidFill>
                  <a:schemeClr val="tx1"/>
                </a:solidFill>
              </a:rPr>
              <a:t> год и на плановый период 202</a:t>
            </a:r>
            <a:r>
              <a:rPr lang="ru-RU" sz="2200" b="1" dirty="0" smtClean="0">
                <a:solidFill>
                  <a:schemeClr val="tx1"/>
                </a:solidFill>
              </a:rPr>
              <a:t>5 </a:t>
            </a:r>
            <a:r>
              <a:rPr lang="x-none" sz="2200" b="1" smtClean="0">
                <a:solidFill>
                  <a:schemeClr val="tx1"/>
                </a:solidFill>
              </a:rPr>
              <a:t>и 202</a:t>
            </a:r>
            <a:r>
              <a:rPr lang="ru-RU" sz="2200" b="1" dirty="0" smtClean="0">
                <a:solidFill>
                  <a:schemeClr val="tx1"/>
                </a:solidFill>
              </a:rPr>
              <a:t>6</a:t>
            </a:r>
            <a:r>
              <a:rPr lang="x-none" sz="2200" b="1" smtClean="0">
                <a:solidFill>
                  <a:schemeClr val="tx1"/>
                </a:solidFill>
              </a:rPr>
              <a:t> </a:t>
            </a:r>
            <a:r>
              <a:rPr lang="x-none" sz="2200" b="1" smtClean="0">
                <a:solidFill>
                  <a:schemeClr val="tx1"/>
                </a:solidFill>
              </a:rPr>
              <a:t>годов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 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9144000" cy="5328592"/>
          </a:xfr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 </a:t>
            </a:r>
            <a:r>
              <a:rPr lang="ru-RU" sz="2400" dirty="0" smtClean="0"/>
              <a:t>обеспечение  финансовой  устойчивости и долгосрочной  сбалансированности районного бюджета в  условиях  сдержанной динамики роста доходов  и ограничений по показателям долговой нагрузки;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качественное управление муниципальными финансами;</a:t>
            </a:r>
          </a:p>
          <a:p>
            <a:r>
              <a:rPr lang="ru-RU" sz="2400" dirty="0" smtClean="0"/>
              <a:t>развитие современной и эффективной дорожной инфраструктуры Большереченского района, обеспечивающей развитие сети автомобильных дорог, повышение их качественных характеристик и круглогодичное, комфортное и безопасное дорожное движение; </a:t>
            </a:r>
          </a:p>
          <a:p>
            <a:r>
              <a:rPr lang="ru-RU" sz="2400" dirty="0" smtClean="0"/>
              <a:t>осуществление поддержки мероприятий, направленных на стимулирование развития приоритетных отраслей сельского хозяйства, способствующих росту производства продукции</a:t>
            </a:r>
          </a:p>
          <a:p>
            <a:r>
              <a:rPr lang="ru-RU" sz="2400" dirty="0" smtClean="0"/>
              <a:t>укрепление доходной базы консолидированного бюджета  Большереченского муниципального района Омской области с учетом изменения параметров налоговой системы.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Этапы бюджетного процесса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– регламентируемая нормами права деятельность органов государственной власти, местного самоуправления и участников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по составлению, рассмотрению и утверждению, исполнению бюджетов и контролю за их исполнением.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56792"/>
          <a:ext cx="914400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Этапы бюджетного процесса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628800"/>
          <a:ext cx="8748464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– регламентируемая нормами права деятельность органов государственной власти, местного самоуправления и участников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бюджетного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процесса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по составлению, рассмотрению и утверждению, исполнению бюджетов и контролю за их исполнением.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 характеристики районного бюджета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на 2024 </a:t>
            </a:r>
            <a:r>
              <a:rPr lang="ru-RU" sz="2400" dirty="0" smtClean="0">
                <a:solidFill>
                  <a:schemeClr val="tx1"/>
                </a:solidFill>
              </a:rPr>
              <a:t>и на плановый период </a:t>
            </a:r>
            <a:r>
              <a:rPr lang="ru-RU" sz="2400" dirty="0" smtClean="0">
                <a:solidFill>
                  <a:schemeClr val="tx1"/>
                </a:solidFill>
              </a:rPr>
              <a:t>2025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chemeClr val="tx1"/>
                </a:solidFill>
              </a:rPr>
              <a:t>2026 </a:t>
            </a:r>
            <a:r>
              <a:rPr lang="ru-RU" sz="2400" dirty="0" smtClean="0">
                <a:solidFill>
                  <a:schemeClr val="tx1"/>
                </a:solidFill>
              </a:rPr>
              <a:t>годов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smtClean="0">
                <a:solidFill>
                  <a:schemeClr val="tx1"/>
                </a:solidFill>
              </a:rPr>
              <a:t>рублей)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0" y="1556792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0"/>
          <a:ext cx="842493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Динамика поступлений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налоговых доходов в районный бюджет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628800"/>
          <a:ext cx="85134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883</Words>
  <Application>Microsoft Office PowerPoint</Application>
  <PresentationFormat>Экран (4:3)</PresentationFormat>
  <Paragraphs>96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БРОШЮРА </vt:lpstr>
      <vt:lpstr>Слайд 2</vt:lpstr>
      <vt:lpstr>Основные параметры районного бюджета на 2023 год и на плановый период 2024 и  2025 годов , тыс.руб.</vt:lpstr>
      <vt:lpstr>                    ОСНОВНЫЕ НАПРАВЛЕНИЯ бюджетной и налоговой политики Большереченского муниципального района на 2024 год и на плановый период 2025 и 2026 годов:                 </vt:lpstr>
      <vt:lpstr>Этапы бюджетного процесса</vt:lpstr>
      <vt:lpstr>Этапы бюджетного процесса</vt:lpstr>
      <vt:lpstr>Основные характеристики районного бюджета  на 2024 и на плановый период 2025 и 2026 годов  (млн. рублей)</vt:lpstr>
      <vt:lpstr>Слайд 8</vt:lpstr>
      <vt:lpstr>Динамика поступлений  налоговых доходов в районный бюджет</vt:lpstr>
      <vt:lpstr>Динамика поступлений  неналоговых доходов в районный бюджет</vt:lpstr>
      <vt:lpstr>Динамика  безвозмездных поступлений в районный бюджет</vt:lpstr>
      <vt:lpstr>Программная структура расходов районного бюджета  на 2024 год и на плановый период 2025 и 2026 годов (млн.руб.)</vt:lpstr>
      <vt:lpstr> Основные статьи расходов раздела «Общегосударственные вопросы»  </vt:lpstr>
      <vt:lpstr> Основные статьи расходов раздела  «Национальная безопасность и правоохранительная деятельность» </vt:lpstr>
      <vt:lpstr>Основные статьи расходов раздела  «Национальная экономика»</vt:lpstr>
      <vt:lpstr>Основные статьи расходов раздела  «Жилищно-коммунальное хозяйство»</vt:lpstr>
      <vt:lpstr>Основные статьи расходов раздела  «Образование» </vt:lpstr>
      <vt:lpstr>Основные статьи расходов раздела  «Культура, кинематография»</vt:lpstr>
      <vt:lpstr>Основные статьи расходов раздела  «Социальная политика» </vt:lpstr>
      <vt:lpstr>Основные статьи расходов раздела  «Физическая культура и спорт»</vt:lpstr>
      <vt:lpstr> Межбюджетные трансферты общего характера бюджетам бюджетной системы Российской Федерации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</dc:title>
  <dc:creator>User</dc:creator>
  <cp:lastModifiedBy>User</cp:lastModifiedBy>
  <cp:revision>4</cp:revision>
  <dcterms:created xsi:type="dcterms:W3CDTF">2023-12-05T03:51:40Z</dcterms:created>
  <dcterms:modified xsi:type="dcterms:W3CDTF">2023-12-05T04:13:10Z</dcterms:modified>
</cp:coreProperties>
</file>